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46" r:id="rId1"/>
  </p:sldMasterIdLst>
  <p:notesMasterIdLst>
    <p:notesMasterId r:id="rId69"/>
  </p:notesMasterIdLst>
  <p:sldIdLst>
    <p:sldId id="256" r:id="rId2"/>
    <p:sldId id="386" r:id="rId3"/>
    <p:sldId id="385" r:id="rId4"/>
    <p:sldId id="388" r:id="rId5"/>
    <p:sldId id="387" r:id="rId6"/>
    <p:sldId id="389" r:id="rId7"/>
    <p:sldId id="390" r:id="rId8"/>
    <p:sldId id="391" r:id="rId9"/>
    <p:sldId id="392" r:id="rId10"/>
    <p:sldId id="393" r:id="rId11"/>
    <p:sldId id="259" r:id="rId12"/>
    <p:sldId id="262" r:id="rId13"/>
    <p:sldId id="257" r:id="rId14"/>
    <p:sldId id="268" r:id="rId15"/>
    <p:sldId id="277" r:id="rId16"/>
    <p:sldId id="279" r:id="rId17"/>
    <p:sldId id="269" r:id="rId18"/>
    <p:sldId id="266" r:id="rId19"/>
    <p:sldId id="274" r:id="rId20"/>
    <p:sldId id="264" r:id="rId21"/>
    <p:sldId id="265" r:id="rId22"/>
    <p:sldId id="283" r:id="rId23"/>
    <p:sldId id="276" r:id="rId24"/>
    <p:sldId id="275" r:id="rId25"/>
    <p:sldId id="263" r:id="rId26"/>
    <p:sldId id="267" r:id="rId27"/>
    <p:sldId id="270" r:id="rId28"/>
    <p:sldId id="272" r:id="rId29"/>
    <p:sldId id="273" r:id="rId30"/>
    <p:sldId id="271" r:id="rId31"/>
    <p:sldId id="282" r:id="rId32"/>
    <p:sldId id="281" r:id="rId33"/>
    <p:sldId id="284" r:id="rId34"/>
    <p:sldId id="288" r:id="rId35"/>
    <p:sldId id="289" r:id="rId36"/>
    <p:sldId id="297" r:id="rId37"/>
    <p:sldId id="293" r:id="rId38"/>
    <p:sldId id="294" r:id="rId39"/>
    <p:sldId id="295" r:id="rId40"/>
    <p:sldId id="296" r:id="rId41"/>
    <p:sldId id="298" r:id="rId42"/>
    <p:sldId id="299" r:id="rId43"/>
    <p:sldId id="300" r:id="rId44"/>
    <p:sldId id="301" r:id="rId45"/>
    <p:sldId id="302" r:id="rId46"/>
    <p:sldId id="394" r:id="rId47"/>
    <p:sldId id="395" r:id="rId48"/>
    <p:sldId id="338" r:id="rId49"/>
    <p:sldId id="314" r:id="rId50"/>
    <p:sldId id="315" r:id="rId51"/>
    <p:sldId id="316" r:id="rId52"/>
    <p:sldId id="317" r:id="rId53"/>
    <p:sldId id="318" r:id="rId54"/>
    <p:sldId id="319" r:id="rId55"/>
    <p:sldId id="290" r:id="rId56"/>
    <p:sldId id="291" r:id="rId57"/>
    <p:sldId id="350" r:id="rId58"/>
    <p:sldId id="351" r:id="rId59"/>
    <p:sldId id="352" r:id="rId60"/>
    <p:sldId id="353" r:id="rId61"/>
    <p:sldId id="354" r:id="rId62"/>
    <p:sldId id="355" r:id="rId63"/>
    <p:sldId id="356" r:id="rId64"/>
    <p:sldId id="357" r:id="rId65"/>
    <p:sldId id="358" r:id="rId66"/>
    <p:sldId id="359" r:id="rId67"/>
    <p:sldId id="396"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6"/>
    <p:restoredTop sz="94599"/>
  </p:normalViewPr>
  <p:slideViewPr>
    <p:cSldViewPr snapToGrid="0" snapToObjects="1">
      <p:cViewPr varScale="1">
        <p:scale>
          <a:sx n="100" d="100"/>
          <a:sy n="100" d="100"/>
        </p:scale>
        <p:origin x="1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16C51-0919-A249-8299-F0BC57C119DF}" type="datetimeFigureOut">
              <a:rPr lang="en-US" smtClean="0"/>
              <a:t>10/26/21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4EEFA-99F6-3E43-B9E4-EF1930173B59}" type="slidenum">
              <a:rPr lang="en-US" smtClean="0"/>
              <a:t>‹#›</a:t>
            </a:fld>
            <a:endParaRPr lang="en-US"/>
          </a:p>
        </p:txBody>
      </p:sp>
    </p:spTree>
    <p:extLst>
      <p:ext uri="{BB962C8B-B14F-4D97-AF65-F5344CB8AC3E}">
        <p14:creationId xmlns:p14="http://schemas.microsoft.com/office/powerpoint/2010/main" val="265837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110816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51237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272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623116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237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1585802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238754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126551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9174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2D3F6-2B9A-964A-99AE-E3CFD0B88D9B}" type="datetimeFigureOut">
              <a:rPr lang="en-US" smtClean="0"/>
              <a:t>10/26/21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164305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2D3F6-2B9A-964A-99AE-E3CFD0B88D9B}" type="datetimeFigureOut">
              <a:rPr lang="en-US" smtClean="0"/>
              <a:t>10/26/21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381579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2D3F6-2B9A-964A-99AE-E3CFD0B88D9B}" type="datetimeFigureOut">
              <a:rPr lang="en-US" smtClean="0"/>
              <a:t>10/26/21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185003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2D3F6-2B9A-964A-99AE-E3CFD0B88D9B}" type="datetimeFigureOut">
              <a:rPr lang="en-US" smtClean="0"/>
              <a:t>10/26/21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104153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2D3F6-2B9A-964A-99AE-E3CFD0B88D9B}" type="datetimeFigureOut">
              <a:rPr lang="en-US" smtClean="0"/>
              <a:t>10/26/21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387847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2D3F6-2B9A-964A-99AE-E3CFD0B88D9B}" type="datetimeFigureOut">
              <a:rPr lang="en-US" smtClean="0"/>
              <a:t>10/26/21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178944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2D3F6-2B9A-964A-99AE-E3CFD0B88D9B}" type="datetimeFigureOut">
              <a:rPr lang="en-US" smtClean="0"/>
              <a:t>10/26/21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95F1-E673-934F-B52A-E8EC2F64F276}" type="slidenum">
              <a:rPr lang="en-US" smtClean="0"/>
              <a:t>‹#›</a:t>
            </a:fld>
            <a:endParaRPr lang="en-US"/>
          </a:p>
        </p:txBody>
      </p:sp>
    </p:spTree>
    <p:extLst>
      <p:ext uri="{BB962C8B-B14F-4D97-AF65-F5344CB8AC3E}">
        <p14:creationId xmlns:p14="http://schemas.microsoft.com/office/powerpoint/2010/main" val="99178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2D3F6-2B9A-964A-99AE-E3CFD0B88D9B}" type="datetimeFigureOut">
              <a:rPr lang="en-US" smtClean="0"/>
              <a:t>10/26/21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B495F1-E673-934F-B52A-E8EC2F64F276}" type="slidenum">
              <a:rPr lang="en-US" smtClean="0"/>
              <a:t>‹#›</a:t>
            </a:fld>
            <a:endParaRPr lang="en-US"/>
          </a:p>
        </p:txBody>
      </p:sp>
    </p:spTree>
    <p:extLst>
      <p:ext uri="{BB962C8B-B14F-4D97-AF65-F5344CB8AC3E}">
        <p14:creationId xmlns:p14="http://schemas.microsoft.com/office/powerpoint/2010/main" val="3551408986"/>
      </p:ext>
    </p:extLst>
  </p:cSld>
  <p:clrMap bg1="lt1" tx1="dk1" bg2="lt2" tx2="dk2" accent1="accent1" accent2="accent2" accent3="accent3" accent4="accent4" accent5="accent5" accent6="accent6" hlink="hlink" folHlink="folHlink"/>
  <p:sldLayoutIdLst>
    <p:sldLayoutId id="2147485547" r:id="rId1"/>
    <p:sldLayoutId id="2147485548" r:id="rId2"/>
    <p:sldLayoutId id="2147485549" r:id="rId3"/>
    <p:sldLayoutId id="2147485550" r:id="rId4"/>
    <p:sldLayoutId id="2147485551" r:id="rId5"/>
    <p:sldLayoutId id="2147485552" r:id="rId6"/>
    <p:sldLayoutId id="2147485553" r:id="rId7"/>
    <p:sldLayoutId id="2147485554" r:id="rId8"/>
    <p:sldLayoutId id="2147485555" r:id="rId9"/>
    <p:sldLayoutId id="2147485556" r:id="rId10"/>
    <p:sldLayoutId id="2147485557" r:id="rId11"/>
    <p:sldLayoutId id="2147485558" r:id="rId12"/>
    <p:sldLayoutId id="2147485559" r:id="rId13"/>
    <p:sldLayoutId id="2147485560" r:id="rId14"/>
    <p:sldLayoutId id="2147485561" r:id="rId15"/>
    <p:sldLayoutId id="21474855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www.moehe.gov.ps/Portals/0/69696.jpg?ver=2020-06-16-131343-907" TargetMode="Externa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photo-wd.com/wp-content/uploads/aperture-value.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EAF854-0585-B049-9245-91B10F6DDC17}"/>
              </a:ext>
            </a:extLst>
          </p:cNvPr>
          <p:cNvSpPr>
            <a:spLocks noGrp="1"/>
          </p:cNvSpPr>
          <p:nvPr>
            <p:ph type="title"/>
          </p:nvPr>
        </p:nvSpPr>
        <p:spPr>
          <a:xfrm>
            <a:off x="1085700" y="2045368"/>
            <a:ext cx="7574177" cy="979905"/>
          </a:xfrm>
        </p:spPr>
        <p:txBody>
          <a:bodyPr>
            <a:noAutofit/>
          </a:bodyPr>
          <a:lstStyle/>
          <a:p>
            <a:pPr algn="ctr" defTabSz="914400" rtl="0" eaLnBrk="1" latinLnBrk="0" hangingPunct="1">
              <a:lnSpc>
                <a:spcPct val="90000"/>
              </a:lnSpc>
              <a:spcBef>
                <a:spcPct val="0"/>
              </a:spcBef>
              <a:buNone/>
            </a:pPr>
            <a:r>
              <a:rPr lang="ar-SA" sz="4800" dirty="0">
                <a:solidFill>
                  <a:schemeClr val="accent2"/>
                </a:solidFill>
                <a:latin typeface="Al Nile" pitchFamily="2" charset="-78"/>
                <a:cs typeface="Al Nile" pitchFamily="2" charset="-78"/>
              </a:rPr>
              <a:t>مبادئ التصوير الفوتوغرافي والتصوير عبر الهاتف المحمول</a:t>
            </a:r>
            <a:endParaRPr lang="en-US" sz="4800" dirty="0">
              <a:solidFill>
                <a:schemeClr val="accent2"/>
              </a:solidFill>
              <a:latin typeface="Al Nile" pitchFamily="2" charset="-78"/>
              <a:cs typeface="Al Nile" pitchFamily="2" charset="-78"/>
            </a:endParaRPr>
          </a:p>
        </p:txBody>
      </p:sp>
      <p:pic>
        <p:nvPicPr>
          <p:cNvPr id="5" name="Picture 4">
            <a:extLst>
              <a:ext uri="{FF2B5EF4-FFF2-40B4-BE49-F238E27FC236}">
                <a16:creationId xmlns:a16="http://schemas.microsoft.com/office/drawing/2014/main" id="{00A65842-99CC-9741-B7FB-EE50A510CAD3}"/>
              </a:ext>
            </a:extLst>
          </p:cNvPr>
          <p:cNvPicPr>
            <a:picLocks noChangeAspect="1"/>
          </p:cNvPicPr>
          <p:nvPr/>
        </p:nvPicPr>
        <p:blipFill>
          <a:blip r:embed="rId2"/>
          <a:stretch>
            <a:fillRect/>
          </a:stretch>
        </p:blipFill>
        <p:spPr>
          <a:xfrm>
            <a:off x="1136686" y="3218657"/>
            <a:ext cx="3736103" cy="2131823"/>
          </a:xfrm>
          <a:prstGeom prst="rect">
            <a:avLst/>
          </a:prstGeom>
        </p:spPr>
      </p:pic>
      <p:pic>
        <p:nvPicPr>
          <p:cNvPr id="9" name="Picture 8">
            <a:extLst>
              <a:ext uri="{FF2B5EF4-FFF2-40B4-BE49-F238E27FC236}">
                <a16:creationId xmlns:a16="http://schemas.microsoft.com/office/drawing/2014/main" id="{B5504596-AE43-B14D-A3BE-AA190CF6ED6D}"/>
              </a:ext>
            </a:extLst>
          </p:cNvPr>
          <p:cNvPicPr>
            <a:picLocks noChangeAspect="1"/>
          </p:cNvPicPr>
          <p:nvPr/>
        </p:nvPicPr>
        <p:blipFill>
          <a:blip r:embed="rId3"/>
          <a:stretch>
            <a:fillRect/>
          </a:stretch>
        </p:blipFill>
        <p:spPr>
          <a:xfrm>
            <a:off x="6096000" y="3626355"/>
            <a:ext cx="2420066" cy="1694046"/>
          </a:xfrm>
          <a:prstGeom prst="rect">
            <a:avLst/>
          </a:prstGeom>
        </p:spPr>
      </p:pic>
      <p:pic>
        <p:nvPicPr>
          <p:cNvPr id="7" name="Picture 6">
            <a:extLst>
              <a:ext uri="{FF2B5EF4-FFF2-40B4-BE49-F238E27FC236}">
                <a16:creationId xmlns:a16="http://schemas.microsoft.com/office/drawing/2014/main" id="{375E7984-5AD6-6A40-9276-FBF4DA67A0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0089" y="422869"/>
            <a:ext cx="1385624" cy="1073014"/>
          </a:xfrm>
          <a:prstGeom prst="rect">
            <a:avLst/>
          </a:prstGeom>
          <a:noFill/>
          <a:ln>
            <a:noFill/>
          </a:ln>
        </p:spPr>
      </p:pic>
      <p:pic>
        <p:nvPicPr>
          <p:cNvPr id="8" name="Picture 7">
            <a:extLst>
              <a:ext uri="{FF2B5EF4-FFF2-40B4-BE49-F238E27FC236}">
                <a16:creationId xmlns:a16="http://schemas.microsoft.com/office/drawing/2014/main" id="{1F301549-707C-5942-BE3B-F5B2E55B61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941" y="643260"/>
            <a:ext cx="2055280" cy="565060"/>
          </a:xfrm>
          <a:prstGeom prst="rect">
            <a:avLst/>
          </a:prstGeom>
          <a:noFill/>
          <a:ln>
            <a:noFill/>
          </a:ln>
        </p:spPr>
      </p:pic>
      <p:pic>
        <p:nvPicPr>
          <p:cNvPr id="10" name="Picture 9">
            <a:extLst>
              <a:ext uri="{FF2B5EF4-FFF2-40B4-BE49-F238E27FC236}">
                <a16:creationId xmlns:a16="http://schemas.microsoft.com/office/drawing/2014/main" id="{211F68BF-E4ED-1D4D-865C-D38CE48E3B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6602" y="174020"/>
            <a:ext cx="1333500" cy="1333500"/>
          </a:xfrm>
          <a:prstGeom prst="rect">
            <a:avLst/>
          </a:prstGeom>
        </p:spPr>
      </p:pic>
      <p:sp>
        <p:nvSpPr>
          <p:cNvPr id="2" name="Rectangle 2">
            <a:extLst>
              <a:ext uri="{FF2B5EF4-FFF2-40B4-BE49-F238E27FC236}">
                <a16:creationId xmlns:a16="http://schemas.microsoft.com/office/drawing/2014/main" id="{87B24880-D33D-1748-A755-E9615B1E9E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dnn_dnnLOGOmobi_imgLogo" descr="وزارة التربية والتعليم الفلسطينية">
            <a:extLst>
              <a:ext uri="{FF2B5EF4-FFF2-40B4-BE49-F238E27FC236}">
                <a16:creationId xmlns:a16="http://schemas.microsoft.com/office/drawing/2014/main" id="{0EA0DC11-98CB-6945-B0F9-459CF4725A73}"/>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806950" y="457200"/>
            <a:ext cx="2578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66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0EE0-8047-CA4E-8AB7-8C628423E27C}"/>
              </a:ext>
            </a:extLst>
          </p:cNvPr>
          <p:cNvSpPr>
            <a:spLocks noGrp="1"/>
          </p:cNvSpPr>
          <p:nvPr>
            <p:ph type="title"/>
          </p:nvPr>
        </p:nvSpPr>
        <p:spPr/>
        <p:txBody>
          <a:bodyPr/>
          <a:lstStyle/>
          <a:p>
            <a:pPr algn="ctr"/>
            <a:r>
              <a:rPr lang="ar-SA" b="1" dirty="0">
                <a:latin typeface="Al Nile" pitchFamily="2" charset="-78"/>
                <a:cs typeface="Al Nile" pitchFamily="2" charset="-78"/>
              </a:rPr>
              <a:t>يتم التقاط الصورة بشكل صحيح من خلال:</a:t>
            </a:r>
            <a:endParaRPr lang="en-US" b="1" dirty="0">
              <a:latin typeface="Al Nile" pitchFamily="2" charset="-78"/>
              <a:cs typeface="Al Nile" pitchFamily="2" charset="-78"/>
            </a:endParaRPr>
          </a:p>
        </p:txBody>
      </p:sp>
      <p:sp>
        <p:nvSpPr>
          <p:cNvPr id="3" name="Title 1">
            <a:extLst>
              <a:ext uri="{FF2B5EF4-FFF2-40B4-BE49-F238E27FC236}">
                <a16:creationId xmlns:a16="http://schemas.microsoft.com/office/drawing/2014/main" id="{EA41878C-88CD-4D46-AF86-516B923BCC65}"/>
              </a:ext>
            </a:extLst>
          </p:cNvPr>
          <p:cNvSpPr txBox="1">
            <a:spLocks/>
          </p:cNvSpPr>
          <p:nvPr/>
        </p:nvSpPr>
        <p:spPr>
          <a:xfrm>
            <a:off x="1178650" y="1930400"/>
            <a:ext cx="8596668" cy="2425032"/>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r" rtl="1">
              <a:buFontTx/>
              <a:buChar char="-"/>
            </a:pPr>
            <a:r>
              <a:rPr lang="ar-SA" dirty="0">
                <a:solidFill>
                  <a:schemeClr val="tx1"/>
                </a:solidFill>
                <a:latin typeface="Al Nile" pitchFamily="2" charset="-78"/>
                <a:cs typeface="Al Nile" pitchFamily="2" charset="-78"/>
              </a:rPr>
              <a:t>ضبط التعريض.</a:t>
            </a:r>
          </a:p>
          <a:p>
            <a:pPr marL="571500" indent="-571500" algn="r" rtl="1">
              <a:buFontTx/>
              <a:buChar char="-"/>
            </a:pPr>
            <a:r>
              <a:rPr lang="ar-SA" dirty="0">
                <a:solidFill>
                  <a:schemeClr val="tx1"/>
                </a:solidFill>
                <a:latin typeface="Al Nile" pitchFamily="2" charset="-78"/>
                <a:cs typeface="Al Nile" pitchFamily="2" charset="-78"/>
              </a:rPr>
              <a:t>التكوين.</a:t>
            </a:r>
          </a:p>
          <a:p>
            <a:pPr marL="571500" indent="-571500" algn="r" rtl="1">
              <a:buFontTx/>
              <a:buChar char="-"/>
            </a:pPr>
            <a:r>
              <a:rPr lang="ar-SA" dirty="0">
                <a:solidFill>
                  <a:schemeClr val="tx1"/>
                </a:solidFill>
                <a:latin typeface="Al Nile" pitchFamily="2" charset="-78"/>
                <a:cs typeface="Al Nile" pitchFamily="2" charset="-78"/>
              </a:rPr>
              <a:t>توازن اللون الأبيض.</a:t>
            </a:r>
          </a:p>
          <a:p>
            <a:pPr marL="571500" indent="-571500" algn="r" rtl="1">
              <a:buFontTx/>
              <a:buChar char="-"/>
            </a:pPr>
            <a:r>
              <a:rPr lang="ar-SA" dirty="0">
                <a:solidFill>
                  <a:schemeClr val="tx1"/>
                </a:solidFill>
                <a:latin typeface="Al Nile" pitchFamily="2" charset="-78"/>
                <a:cs typeface="Al Nile" pitchFamily="2" charset="-78"/>
              </a:rPr>
              <a:t>الفوكس.</a:t>
            </a:r>
          </a:p>
          <a:p>
            <a:pPr marL="571500" indent="-571500" algn="r" rtl="1">
              <a:buFontTx/>
              <a:buChar char="-"/>
            </a:pPr>
            <a:r>
              <a:rPr lang="ar-SA" dirty="0">
                <a:solidFill>
                  <a:schemeClr val="tx1"/>
                </a:solidFill>
                <a:latin typeface="Al Nile" pitchFamily="2" charset="-78"/>
                <a:cs typeface="Al Nile" pitchFamily="2" charset="-78"/>
              </a:rPr>
              <a:t>الهدف من الصورة.</a:t>
            </a:r>
            <a:endParaRPr lang="en-US" dirty="0">
              <a:solidFill>
                <a:schemeClr val="tx1"/>
              </a:solidFill>
              <a:latin typeface="Al Nile" pitchFamily="2" charset="-78"/>
              <a:cs typeface="Al Nile" pitchFamily="2" charset="-78"/>
            </a:endParaRPr>
          </a:p>
        </p:txBody>
      </p:sp>
    </p:spTree>
    <p:extLst>
      <p:ext uri="{BB962C8B-B14F-4D97-AF65-F5344CB8AC3E}">
        <p14:creationId xmlns:p14="http://schemas.microsoft.com/office/powerpoint/2010/main" val="384307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qatarshares.com/vb/images/smilies/smile.gif"/>
          <p:cNvPicPr>
            <a:picLocks noChangeAspect="1" noChangeArrowheads="1"/>
          </p:cNvPicPr>
          <p:nvPr/>
        </p:nvPicPr>
        <p:blipFill>
          <a:blip r:embed="rId2" cstate="print"/>
          <a:srcRect/>
          <a:stretch>
            <a:fillRect/>
          </a:stretch>
        </p:blipFill>
        <p:spPr bwMode="auto">
          <a:xfrm>
            <a:off x="7907338" y="-204788"/>
            <a:ext cx="152400" cy="152400"/>
          </a:xfrm>
          <a:prstGeom prst="rect">
            <a:avLst/>
          </a:prstGeom>
        </p:spPr>
      </p:pic>
      <p:pic>
        <p:nvPicPr>
          <p:cNvPr id="2051" name="Picture 3" descr="2-18.jpg picture by HADi_QTR"/>
          <p:cNvPicPr>
            <a:picLocks noChangeAspect="1" noChangeArrowheads="1"/>
          </p:cNvPicPr>
          <p:nvPr/>
        </p:nvPicPr>
        <p:blipFill>
          <a:blip r:embed="rId3" cstate="print"/>
          <a:srcRect/>
          <a:stretch>
            <a:fillRect/>
          </a:stretch>
        </p:blipFill>
        <p:spPr bwMode="auto">
          <a:xfrm>
            <a:off x="5115831" y="1043063"/>
            <a:ext cx="4358966" cy="3432685"/>
          </a:xfrm>
          <a:prstGeom prst="rect">
            <a:avLst/>
          </a:prstGeom>
        </p:spPr>
      </p:pic>
      <p:sp>
        <p:nvSpPr>
          <p:cNvPr id="3" name="TextBox 2">
            <a:extLst>
              <a:ext uri="{FF2B5EF4-FFF2-40B4-BE49-F238E27FC236}">
                <a16:creationId xmlns:a16="http://schemas.microsoft.com/office/drawing/2014/main" id="{BFF3B485-EE40-4343-9E41-7F6C53F2CBEC}"/>
              </a:ext>
            </a:extLst>
          </p:cNvPr>
          <p:cNvSpPr txBox="1"/>
          <p:nvPr/>
        </p:nvSpPr>
        <p:spPr>
          <a:xfrm>
            <a:off x="9084341" y="3244334"/>
            <a:ext cx="1879041" cy="369332"/>
          </a:xfrm>
          <a:prstGeom prst="rect">
            <a:avLst/>
          </a:prstGeom>
          <a:noFill/>
        </p:spPr>
        <p:txBody>
          <a:bodyPr wrap="none" rtlCol="0">
            <a:spAutoFit/>
          </a:bodyPr>
          <a:lstStyle/>
          <a:p>
            <a:r>
              <a:rPr lang="ar-SA" dirty="0"/>
              <a:t>الحساس ، </a:t>
            </a:r>
            <a:r>
              <a:rPr lang="ar-SA" dirty="0" err="1"/>
              <a:t>السينسور</a:t>
            </a:r>
            <a:r>
              <a:rPr lang="ar-SA" dirty="0"/>
              <a:t>  \ </a:t>
            </a:r>
            <a:endParaRPr lang="en-US" dirty="0"/>
          </a:p>
        </p:txBody>
      </p:sp>
      <p:pic>
        <p:nvPicPr>
          <p:cNvPr id="5" name="Picture 2" descr="1-21.jpg picture by HADi_QTR">
            <a:extLst>
              <a:ext uri="{FF2B5EF4-FFF2-40B4-BE49-F238E27FC236}">
                <a16:creationId xmlns:a16="http://schemas.microsoft.com/office/drawing/2014/main" id="{65B399CA-1548-C84B-B67E-3C952C312EC5}"/>
              </a:ext>
            </a:extLst>
          </p:cNvPr>
          <p:cNvPicPr>
            <a:picLocks noChangeAspect="1" noChangeArrowheads="1"/>
          </p:cNvPicPr>
          <p:nvPr/>
        </p:nvPicPr>
        <p:blipFill>
          <a:blip r:embed="rId4" cstate="print"/>
          <a:srcRect/>
          <a:stretch>
            <a:fillRect/>
          </a:stretch>
        </p:blipFill>
        <p:spPr bwMode="auto">
          <a:xfrm>
            <a:off x="662145" y="1227729"/>
            <a:ext cx="4124469" cy="3248019"/>
          </a:xfrm>
          <a:prstGeom prst="rect">
            <a:avLst/>
          </a:prstGeom>
        </p:spPr>
      </p:pic>
    </p:spTree>
    <p:extLst>
      <p:ext uri="{BB962C8B-B14F-4D97-AF65-F5344CB8AC3E}">
        <p14:creationId xmlns:p14="http://schemas.microsoft.com/office/powerpoint/2010/main" val="5784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D93D-D8CF-5A47-9E34-46BE64833B87}"/>
              </a:ext>
            </a:extLst>
          </p:cNvPr>
          <p:cNvSpPr>
            <a:spLocks noGrp="1"/>
          </p:cNvSpPr>
          <p:nvPr>
            <p:ph type="title"/>
          </p:nvPr>
        </p:nvSpPr>
        <p:spPr>
          <a:xfrm>
            <a:off x="838200" y="115163"/>
            <a:ext cx="10515600" cy="1325563"/>
          </a:xfrm>
        </p:spPr>
        <p:txBody>
          <a:bodyPr/>
          <a:lstStyle/>
          <a:p>
            <a:pPr algn="ctr" rtl="1"/>
            <a:r>
              <a:rPr lang="ar-SA" dirty="0"/>
              <a:t>الحساس </a:t>
            </a:r>
            <a:r>
              <a:rPr lang="en-US" dirty="0"/>
              <a:t>sensor</a:t>
            </a:r>
            <a:r>
              <a:rPr lang="ar-SA" dirty="0"/>
              <a:t>:</a:t>
            </a:r>
            <a:endParaRPr lang="en-US" dirty="0"/>
          </a:p>
        </p:txBody>
      </p:sp>
      <p:sp>
        <p:nvSpPr>
          <p:cNvPr id="4" name="TextBox 3">
            <a:extLst>
              <a:ext uri="{FF2B5EF4-FFF2-40B4-BE49-F238E27FC236}">
                <a16:creationId xmlns:a16="http://schemas.microsoft.com/office/drawing/2014/main" id="{B199CAC3-934A-3543-AFE3-4D7F376651F8}"/>
              </a:ext>
            </a:extLst>
          </p:cNvPr>
          <p:cNvSpPr txBox="1"/>
          <p:nvPr/>
        </p:nvSpPr>
        <p:spPr>
          <a:xfrm>
            <a:off x="-1145505" y="934354"/>
            <a:ext cx="10798950" cy="5109091"/>
          </a:xfrm>
          <a:prstGeom prst="rect">
            <a:avLst/>
          </a:prstGeom>
          <a:noFill/>
        </p:spPr>
        <p:txBody>
          <a:bodyPr wrap="square" rtlCol="0">
            <a:spAutoFit/>
          </a:bodyPr>
          <a:lstStyle/>
          <a:p>
            <a:pPr algn="justLow" rtl="1"/>
            <a:r>
              <a:rPr lang="ar-SA" sz="2800" dirty="0">
                <a:latin typeface="Al Nile" pitchFamily="2" charset="-78"/>
                <a:cs typeface="Al Nile" pitchFamily="2" charset="-78"/>
              </a:rPr>
              <a:t>هو عبارة عن دائرة إلكترونية معقدة مصنوعة من اشباه الموصلات تتكون من ملايين </a:t>
            </a:r>
          </a:p>
          <a:p>
            <a:pPr algn="justLow" rtl="1"/>
            <a:r>
              <a:rPr lang="ar-SA" sz="2800" dirty="0">
                <a:latin typeface="Al Nile" pitchFamily="2" charset="-78"/>
                <a:cs typeface="Al Nile" pitchFamily="2" charset="-78"/>
              </a:rPr>
              <a:t>الترانزستورات الحساسة للضوء والتي تولد تيار من الالكترونات عند سقوط الفوتون</a:t>
            </a:r>
          </a:p>
          <a:p>
            <a:pPr algn="justLow" rtl="1"/>
            <a:r>
              <a:rPr lang="ar-SA" sz="2800" dirty="0">
                <a:latin typeface="Al Nile" pitchFamily="2" charset="-78"/>
                <a:cs typeface="Al Nile" pitchFamily="2" charset="-78"/>
              </a:rPr>
              <a:t> الضوئي عليها.</a:t>
            </a:r>
          </a:p>
          <a:p>
            <a:pPr algn="justLow" rtl="1"/>
            <a:endParaRPr lang="ar-SA" sz="2800" dirty="0">
              <a:latin typeface="Al Nile" pitchFamily="2" charset="-78"/>
              <a:cs typeface="Al Nile" pitchFamily="2" charset="-78"/>
            </a:endParaRPr>
          </a:p>
          <a:p>
            <a:pPr algn="justLow" rtl="1"/>
            <a:r>
              <a:rPr lang="ar-SA" sz="2800" dirty="0">
                <a:latin typeface="Al Nile" pitchFamily="2" charset="-78"/>
                <a:cs typeface="Al Nile" pitchFamily="2" charset="-78"/>
              </a:rPr>
              <a:t>الحساس لا يمكنه التعرف على الألوان وكل ما </a:t>
            </a:r>
          </a:p>
          <a:p>
            <a:pPr algn="justLow" rtl="1"/>
            <a:r>
              <a:rPr lang="ar-SA" sz="2800" dirty="0">
                <a:latin typeface="Al Nile" pitchFamily="2" charset="-78"/>
                <a:cs typeface="Al Nile" pitchFamily="2" charset="-78"/>
              </a:rPr>
              <a:t>يستطيع فعله هو التعرف على شدة الضوء</a:t>
            </a:r>
          </a:p>
          <a:p>
            <a:pPr algn="justLow" rtl="1"/>
            <a:r>
              <a:rPr lang="ar-SA" sz="2800" dirty="0">
                <a:latin typeface="Al Nile" pitchFamily="2" charset="-78"/>
                <a:cs typeface="Al Nile" pitchFamily="2" charset="-78"/>
              </a:rPr>
              <a:t>الساقط نسبياً ولذلك يصنع قناع من الألوان</a:t>
            </a:r>
          </a:p>
          <a:p>
            <a:pPr algn="justLow" rtl="1"/>
            <a:r>
              <a:rPr lang="ar-SA" sz="2800" dirty="0">
                <a:latin typeface="Al Nile" pitchFamily="2" charset="-78"/>
                <a:cs typeface="Al Nile" pitchFamily="2" charset="-78"/>
              </a:rPr>
              <a:t>بنفس مستوي دقة الترانزستور الواحد يوضع</a:t>
            </a:r>
          </a:p>
          <a:p>
            <a:pPr algn="justLow" rtl="1"/>
            <a:r>
              <a:rPr lang="ar-SA" sz="2800" dirty="0">
                <a:latin typeface="Al Nile" pitchFamily="2" charset="-78"/>
                <a:cs typeface="Al Nile" pitchFamily="2" charset="-78"/>
              </a:rPr>
              <a:t>امامه(في مسار الضوء) فلا يمرر لكل وحدة </a:t>
            </a:r>
          </a:p>
          <a:p>
            <a:pPr algn="justLow" rtl="1"/>
            <a:r>
              <a:rPr lang="ar-SA" sz="2800" dirty="0">
                <a:latin typeface="Al Nile" pitchFamily="2" charset="-78"/>
                <a:cs typeface="Al Nile" pitchFamily="2" charset="-78"/>
              </a:rPr>
              <a:t>الا لون واحد فقط وعن طريق خوارزميات خاصة </a:t>
            </a:r>
          </a:p>
          <a:p>
            <a:pPr algn="justLow" rtl="1"/>
            <a:r>
              <a:rPr lang="ar-SA" sz="2800" dirty="0">
                <a:latin typeface="Al Nile" pitchFamily="2" charset="-78"/>
                <a:cs typeface="Al Nile" pitchFamily="2" charset="-78"/>
              </a:rPr>
              <a:t>يتم جمع قيم شدة الإضاءة من الوحدات المجاورة لإعادة تمثيل اللون الأصلي.</a:t>
            </a:r>
          </a:p>
          <a:p>
            <a:pPr marL="0" algn="ctr" defTabSz="914400" rtl="1" eaLnBrk="1" latinLnBrk="0" hangingPunct="1"/>
            <a:endParaRPr lang="en-US" dirty="0">
              <a:latin typeface="Al Nile" pitchFamily="2" charset="-78"/>
              <a:cs typeface="Al Nile" pitchFamily="2" charset="-78"/>
            </a:endParaRPr>
          </a:p>
        </p:txBody>
      </p:sp>
      <p:pic>
        <p:nvPicPr>
          <p:cNvPr id="5" name="Picture 4">
            <a:extLst>
              <a:ext uri="{FF2B5EF4-FFF2-40B4-BE49-F238E27FC236}">
                <a16:creationId xmlns:a16="http://schemas.microsoft.com/office/drawing/2014/main" id="{2699EE94-96AF-9A49-BB2F-B03590FAB345}"/>
              </a:ext>
            </a:extLst>
          </p:cNvPr>
          <p:cNvPicPr>
            <a:picLocks noChangeAspect="1"/>
          </p:cNvPicPr>
          <p:nvPr/>
        </p:nvPicPr>
        <p:blipFill>
          <a:blip r:embed="rId2"/>
          <a:stretch>
            <a:fillRect/>
          </a:stretch>
        </p:blipFill>
        <p:spPr>
          <a:xfrm>
            <a:off x="1020179" y="2014884"/>
            <a:ext cx="3890962" cy="2828232"/>
          </a:xfrm>
          <a:prstGeom prst="rect">
            <a:avLst/>
          </a:prstGeom>
        </p:spPr>
      </p:pic>
    </p:spTree>
    <p:extLst>
      <p:ext uri="{BB962C8B-B14F-4D97-AF65-F5344CB8AC3E}">
        <p14:creationId xmlns:p14="http://schemas.microsoft.com/office/powerpoint/2010/main" val="291597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B913-55B6-3F43-AADE-E1838C546346}"/>
              </a:ext>
            </a:extLst>
          </p:cNvPr>
          <p:cNvSpPr>
            <a:spLocks noGrp="1"/>
          </p:cNvSpPr>
          <p:nvPr>
            <p:ph type="title"/>
          </p:nvPr>
        </p:nvSpPr>
        <p:spPr>
          <a:xfrm>
            <a:off x="1107407" y="1824706"/>
            <a:ext cx="8722393" cy="2775117"/>
          </a:xfrm>
        </p:spPr>
        <p:txBody>
          <a:bodyPr>
            <a:normAutofit/>
          </a:bodyPr>
          <a:lstStyle/>
          <a:p>
            <a:pPr algn="ctr" rtl="1"/>
            <a:br>
              <a:rPr lang="en-US" dirty="0">
                <a:latin typeface="Al Nile" pitchFamily="2" charset="-78"/>
                <a:cs typeface="Al Nile" pitchFamily="2" charset="-78"/>
              </a:rPr>
            </a:br>
            <a:r>
              <a:rPr lang="ar-JO" dirty="0">
                <a:latin typeface="Al Nile" pitchFamily="2" charset="-78"/>
                <a:cs typeface="Al Nile" pitchFamily="2" charset="-78"/>
              </a:rPr>
              <a:t> المصور المحترف يجب أن يلم جيداً بآلية عمل الكاميرا وكيفية استخدامها بشكل صحيح من أجل الحصول على الصور بالشكل </a:t>
            </a:r>
            <a:r>
              <a:rPr lang="ar-SA" dirty="0">
                <a:latin typeface="Al Nile" pitchFamily="2" charset="-78"/>
                <a:cs typeface="Al Nile" pitchFamily="2" charset="-78"/>
              </a:rPr>
              <a:t>المرجو</a:t>
            </a:r>
            <a:r>
              <a:rPr lang="en-US" dirty="0">
                <a:latin typeface="Al Nile" pitchFamily="2" charset="-78"/>
                <a:cs typeface="Al Nile" pitchFamily="2" charset="-78"/>
              </a:rPr>
              <a:t>.</a:t>
            </a:r>
          </a:p>
        </p:txBody>
      </p:sp>
    </p:spTree>
    <p:extLst>
      <p:ext uri="{BB962C8B-B14F-4D97-AF65-F5344CB8AC3E}">
        <p14:creationId xmlns:p14="http://schemas.microsoft.com/office/powerpoint/2010/main" val="240818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68D2-476B-1E46-B868-F0701E92A073}"/>
              </a:ext>
            </a:extLst>
          </p:cNvPr>
          <p:cNvSpPr>
            <a:spLocks noGrp="1"/>
          </p:cNvSpPr>
          <p:nvPr>
            <p:ph type="title"/>
          </p:nvPr>
        </p:nvSpPr>
        <p:spPr>
          <a:xfrm>
            <a:off x="231896" y="1085135"/>
            <a:ext cx="9369305" cy="1682035"/>
          </a:xfrm>
        </p:spPr>
        <p:txBody>
          <a:bodyPr>
            <a:normAutofit/>
          </a:bodyPr>
          <a:lstStyle/>
          <a:p>
            <a:pPr algn="r" rtl="1"/>
            <a:r>
              <a:rPr lang="ar-JO" sz="2800" b="1" dirty="0">
                <a:latin typeface="Al Nile" pitchFamily="2" charset="-78"/>
                <a:cs typeface="Al Nile" pitchFamily="2" charset="-78"/>
              </a:rPr>
              <a:t>الإ</a:t>
            </a:r>
            <a:r>
              <a:rPr lang="ar-JO" sz="3100" b="1" dirty="0">
                <a:latin typeface="Al Nile" pitchFamily="2" charset="-78"/>
                <a:cs typeface="Al Nile" pitchFamily="2" charset="-78"/>
              </a:rPr>
              <a:t>عداد اليدوي (</a:t>
            </a:r>
            <a:r>
              <a:rPr lang="en-US" sz="3100" b="1" dirty="0">
                <a:latin typeface="Al Nile" pitchFamily="2" charset="-78"/>
                <a:cs typeface="Al Nile" pitchFamily="2" charset="-78"/>
              </a:rPr>
              <a:t>Manual</a:t>
            </a:r>
            <a:r>
              <a:rPr lang="ar-JO" sz="3100" b="1" dirty="0">
                <a:latin typeface="Al Nile" pitchFamily="2" charset="-78"/>
                <a:cs typeface="Al Nile" pitchFamily="2" charset="-78"/>
              </a:rPr>
              <a:t>)</a:t>
            </a:r>
            <a:r>
              <a:rPr lang="ar-SY" sz="3100" b="1" dirty="0">
                <a:latin typeface="Al Nile" pitchFamily="2" charset="-78"/>
                <a:cs typeface="Al Nile" pitchFamily="2" charset="-78"/>
              </a:rPr>
              <a:t>: </a:t>
            </a:r>
            <a:r>
              <a:rPr lang="ar-SY" sz="3100" dirty="0">
                <a:latin typeface="Al Nile" pitchFamily="2" charset="-78"/>
                <a:cs typeface="Al Nile" pitchFamily="2" charset="-78"/>
              </a:rPr>
              <a:t>التحكم</a:t>
            </a:r>
            <a:r>
              <a:rPr lang="en-US" sz="3100" dirty="0">
                <a:latin typeface="Al Nile" pitchFamily="2" charset="-78"/>
                <a:cs typeface="Al Nile" pitchFamily="2" charset="-78"/>
              </a:rPr>
              <a:t> </a:t>
            </a:r>
            <a:r>
              <a:rPr lang="ar-SA" sz="3100" dirty="0">
                <a:latin typeface="Al Nile" pitchFamily="2" charset="-78"/>
                <a:cs typeface="Al Nile" pitchFamily="2" charset="-78"/>
              </a:rPr>
              <a:t>اليدوي</a:t>
            </a:r>
            <a:r>
              <a:rPr lang="ar-SY" sz="3100" dirty="0">
                <a:latin typeface="Al Nile" pitchFamily="2" charset="-78"/>
                <a:cs typeface="Al Nile" pitchFamily="2" charset="-78"/>
              </a:rPr>
              <a:t> بشكل كامل بإعدادات الكاميرات، والتحكم بدرجة الضوء الداخل في الكاميرا بشكل صحيح (درجة التعريض).</a:t>
            </a:r>
            <a:br>
              <a:rPr lang="en-US" sz="2800" dirty="0"/>
            </a:br>
            <a:endParaRPr lang="en-US" sz="2800" dirty="0"/>
          </a:p>
        </p:txBody>
      </p:sp>
      <p:sp>
        <p:nvSpPr>
          <p:cNvPr id="3" name="Rectangle 4">
            <a:extLst>
              <a:ext uri="{FF2B5EF4-FFF2-40B4-BE49-F238E27FC236}">
                <a16:creationId xmlns:a16="http://schemas.microsoft.com/office/drawing/2014/main" id="{3E503BBA-AFBC-7741-9AE6-CF436D05CE5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a:extLst>
              <a:ext uri="{FF2B5EF4-FFF2-40B4-BE49-F238E27FC236}">
                <a16:creationId xmlns:a16="http://schemas.microsoft.com/office/drawing/2014/main" id="{E619B65F-7297-894F-8E02-169D27513184}"/>
              </a:ext>
            </a:extLst>
          </p:cNvPr>
          <p:cNvSpPr>
            <a:spLocks noChangeArrowheads="1"/>
          </p:cNvSpPr>
          <p:nvPr/>
        </p:nvSpPr>
        <p:spPr bwMode="auto">
          <a:xfrm>
            <a:off x="0" y="356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0F80FF26-95F1-6845-8FFD-64FBC78AA30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590799" y="2666347"/>
            <a:ext cx="4930784" cy="28489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631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25DC-B550-154A-897E-420B4298BA69}"/>
              </a:ext>
            </a:extLst>
          </p:cNvPr>
          <p:cNvSpPr>
            <a:spLocks noGrp="1"/>
          </p:cNvSpPr>
          <p:nvPr>
            <p:ph type="title"/>
          </p:nvPr>
        </p:nvSpPr>
        <p:spPr>
          <a:xfrm>
            <a:off x="838730" y="1103725"/>
            <a:ext cx="8496300" cy="4650549"/>
          </a:xfrm>
        </p:spPr>
        <p:txBody>
          <a:bodyPr>
            <a:normAutofit/>
          </a:bodyPr>
          <a:lstStyle/>
          <a:p>
            <a:pPr algn="r" rtl="1"/>
            <a:r>
              <a:rPr lang="ar-JO" sz="2800" b="1" dirty="0">
                <a:latin typeface="Al Nile" pitchFamily="2" charset="-78"/>
                <a:cs typeface="Al Nile" pitchFamily="2" charset="-78"/>
              </a:rPr>
              <a:t>عناصر مثلث التعريض (</a:t>
            </a:r>
            <a:r>
              <a:rPr lang="en-US" sz="2800" b="1" dirty="0">
                <a:latin typeface="Al Nile" pitchFamily="2" charset="-78"/>
                <a:cs typeface="Al Nile" pitchFamily="2" charset="-78"/>
              </a:rPr>
              <a:t>Exposure Triangle</a:t>
            </a:r>
            <a:r>
              <a:rPr lang="ar-SA" sz="2800" b="1" dirty="0">
                <a:latin typeface="Al Nile" pitchFamily="2" charset="-78"/>
                <a:cs typeface="Al Nile" pitchFamily="2" charset="-78"/>
              </a:rPr>
              <a:t>):</a:t>
            </a:r>
            <a:br>
              <a:rPr lang="ar-SA" sz="2800" b="1" dirty="0">
                <a:latin typeface="Al Nile" pitchFamily="2" charset="-78"/>
                <a:cs typeface="Al Nile" pitchFamily="2" charset="-78"/>
              </a:rPr>
            </a:br>
            <a:br>
              <a:rPr lang="ar-SA" sz="2800" b="1" dirty="0">
                <a:latin typeface="Al Nile" pitchFamily="2" charset="-78"/>
                <a:cs typeface="Al Nile" pitchFamily="2" charset="-78"/>
              </a:rPr>
            </a:br>
            <a:br>
              <a:rPr lang="ar-SA" sz="2800" b="1" dirty="0">
                <a:latin typeface="Al Nile" pitchFamily="2" charset="-78"/>
                <a:cs typeface="Al Nile" pitchFamily="2" charset="-78"/>
              </a:rPr>
            </a:br>
            <a:br>
              <a:rPr lang="en-US" sz="2800" dirty="0">
                <a:latin typeface="Al Nile" pitchFamily="2" charset="-78"/>
                <a:cs typeface="Al Nile" pitchFamily="2" charset="-78"/>
              </a:rPr>
            </a:br>
            <a:r>
              <a:rPr lang="ar-SA" sz="2800" dirty="0">
                <a:solidFill>
                  <a:schemeClr val="tx1"/>
                </a:solidFill>
                <a:latin typeface="Al Nile" pitchFamily="2" charset="-78"/>
                <a:cs typeface="Al Nile" pitchFamily="2" charset="-78"/>
              </a:rPr>
              <a:t>١</a:t>
            </a:r>
            <a:r>
              <a:rPr lang="ar-SA" sz="2400" dirty="0">
                <a:solidFill>
                  <a:schemeClr val="tx1"/>
                </a:solidFill>
                <a:latin typeface="Al Nile" pitchFamily="2" charset="-78"/>
                <a:cs typeface="Al Nile" pitchFamily="2" charset="-78"/>
              </a:rPr>
              <a:t>- </a:t>
            </a:r>
            <a:r>
              <a:rPr lang="ar-JO" sz="2400" dirty="0">
                <a:solidFill>
                  <a:schemeClr val="tx1"/>
                </a:solidFill>
                <a:latin typeface="Al Nile" pitchFamily="2" charset="-78"/>
                <a:cs typeface="Al Nile" pitchFamily="2" charset="-78"/>
              </a:rPr>
              <a:t>حساسيّة الكاميرا للضوء / الأيزو (</a:t>
            </a:r>
            <a:r>
              <a:rPr lang="en-US" sz="2400" dirty="0">
                <a:solidFill>
                  <a:schemeClr val="tx1"/>
                </a:solidFill>
                <a:latin typeface="Al Nile" pitchFamily="2" charset="-78"/>
                <a:cs typeface="Al Nile" pitchFamily="2" charset="-78"/>
              </a:rPr>
              <a:t>ISO</a:t>
            </a:r>
            <a:r>
              <a:rPr lang="ar-JO" sz="2400" dirty="0">
                <a:solidFill>
                  <a:schemeClr val="tx1"/>
                </a:solidFill>
                <a:latin typeface="Al Nile" pitchFamily="2" charset="-78"/>
                <a:cs typeface="Al Nile" pitchFamily="2" charset="-78"/>
              </a:rPr>
              <a:t>)</a:t>
            </a:r>
            <a:br>
              <a:rPr lang="en-US" sz="2400" dirty="0">
                <a:solidFill>
                  <a:schemeClr val="tx1"/>
                </a:solidFill>
                <a:latin typeface="Al Nile" pitchFamily="2" charset="-78"/>
                <a:cs typeface="Al Nile" pitchFamily="2" charset="-78"/>
              </a:rPr>
            </a:br>
            <a:r>
              <a:rPr lang="ar-SA" sz="2400" dirty="0">
                <a:solidFill>
                  <a:schemeClr val="tx1"/>
                </a:solidFill>
                <a:latin typeface="Al Nile" pitchFamily="2" charset="-78"/>
                <a:cs typeface="Al Nile" pitchFamily="2" charset="-78"/>
              </a:rPr>
              <a:t>٢- </a:t>
            </a:r>
            <a:r>
              <a:rPr lang="ar-JO" sz="2400" dirty="0">
                <a:solidFill>
                  <a:schemeClr val="tx1"/>
                </a:solidFill>
                <a:latin typeface="Al Nile" pitchFamily="2" charset="-78"/>
                <a:cs typeface="Al Nile" pitchFamily="2" charset="-78"/>
              </a:rPr>
              <a:t>فتحة العدسة (</a:t>
            </a:r>
            <a:r>
              <a:rPr lang="en-US" sz="2400" dirty="0">
                <a:solidFill>
                  <a:schemeClr val="tx1"/>
                </a:solidFill>
                <a:latin typeface="Al Nile" pitchFamily="2" charset="-78"/>
                <a:cs typeface="Al Nile" pitchFamily="2" charset="-78"/>
              </a:rPr>
              <a:t>Aperture / f-stop</a:t>
            </a:r>
            <a:r>
              <a:rPr lang="ar-JO" sz="2400" dirty="0">
                <a:solidFill>
                  <a:schemeClr val="tx1"/>
                </a:solidFill>
                <a:latin typeface="Al Nile" pitchFamily="2" charset="-78"/>
                <a:cs typeface="Al Nile" pitchFamily="2" charset="-78"/>
              </a:rPr>
              <a:t>)</a:t>
            </a:r>
            <a:br>
              <a:rPr lang="en-US" sz="2400" dirty="0">
                <a:solidFill>
                  <a:schemeClr val="tx1"/>
                </a:solidFill>
                <a:latin typeface="Al Nile" pitchFamily="2" charset="-78"/>
                <a:cs typeface="Al Nile" pitchFamily="2" charset="-78"/>
              </a:rPr>
            </a:br>
            <a:r>
              <a:rPr lang="ar-SA" sz="2400" dirty="0">
                <a:solidFill>
                  <a:schemeClr val="tx1"/>
                </a:solidFill>
                <a:latin typeface="Al Nile" pitchFamily="2" charset="-78"/>
                <a:cs typeface="Al Nile" pitchFamily="2" charset="-78"/>
              </a:rPr>
              <a:t>٣- </a:t>
            </a:r>
            <a:r>
              <a:rPr lang="ar-JO" sz="2400" dirty="0">
                <a:solidFill>
                  <a:schemeClr val="tx1"/>
                </a:solidFill>
                <a:latin typeface="Al Nile" pitchFamily="2" charset="-78"/>
                <a:cs typeface="Al Nile" pitchFamily="2" charset="-78"/>
              </a:rPr>
              <a:t>سرعة الغالق (</a:t>
            </a:r>
            <a:r>
              <a:rPr lang="en-US" sz="2400" dirty="0">
                <a:solidFill>
                  <a:schemeClr val="tx1"/>
                </a:solidFill>
                <a:latin typeface="Al Nile" pitchFamily="2" charset="-78"/>
                <a:cs typeface="Al Nile" pitchFamily="2" charset="-78"/>
              </a:rPr>
              <a:t>Shutter Speed</a:t>
            </a:r>
            <a:r>
              <a:rPr lang="ar-JO" sz="2400" dirty="0">
                <a:solidFill>
                  <a:schemeClr val="tx1"/>
                </a:solidFill>
                <a:latin typeface="Al Nile" pitchFamily="2" charset="-78"/>
                <a:cs typeface="Al Nile" pitchFamily="2" charset="-78"/>
              </a:rPr>
              <a:t>)</a:t>
            </a:r>
            <a:r>
              <a:rPr lang="en-US" sz="2400" dirty="0">
                <a:solidFill>
                  <a:schemeClr val="tx1"/>
                </a:solidFill>
                <a:effectLst/>
                <a:latin typeface="Al Nile" pitchFamily="2" charset="-78"/>
                <a:cs typeface="Al Nile" pitchFamily="2" charset="-78"/>
              </a:rPr>
              <a:t> </a:t>
            </a:r>
            <a:endParaRPr lang="en-US" sz="2400" dirty="0">
              <a:solidFill>
                <a:schemeClr val="tx1"/>
              </a:solidFill>
              <a:latin typeface="Al Nile" pitchFamily="2" charset="-78"/>
              <a:cs typeface="Al Nile" pitchFamily="2" charset="-78"/>
            </a:endParaRPr>
          </a:p>
        </p:txBody>
      </p:sp>
      <p:pic>
        <p:nvPicPr>
          <p:cNvPr id="3" name="Picture 2" descr="Menu Exposure">
            <a:extLst>
              <a:ext uri="{FF2B5EF4-FFF2-40B4-BE49-F238E27FC236}">
                <a16:creationId xmlns:a16="http://schemas.microsoft.com/office/drawing/2014/main" id="{17F5F8D4-2C87-B34C-B7AC-47E0C2160959}"/>
              </a:ext>
            </a:extLst>
          </p:cNvPr>
          <p:cNvPicPr/>
          <p:nvPr/>
        </p:nvPicPr>
        <p:blipFill>
          <a:blip r:embed="rId2">
            <a:extLst>
              <a:ext uri="{28A0092B-C50C-407E-A947-70E740481C1C}">
                <a14:useLocalDpi xmlns:a14="http://schemas.microsoft.com/office/drawing/2010/main" val="0"/>
              </a:ext>
            </a:extLst>
          </a:blip>
          <a:srcRect l="28181" t="5127"/>
          <a:stretch>
            <a:fillRect/>
          </a:stretch>
        </p:blipFill>
        <p:spPr bwMode="auto">
          <a:xfrm>
            <a:off x="1321330" y="1871331"/>
            <a:ext cx="3931123" cy="3418807"/>
          </a:xfrm>
          <a:prstGeom prst="rect">
            <a:avLst/>
          </a:prstGeom>
          <a:noFill/>
          <a:ln>
            <a:noFill/>
          </a:ln>
        </p:spPr>
      </p:pic>
    </p:spTree>
    <p:extLst>
      <p:ext uri="{BB962C8B-B14F-4D97-AF65-F5344CB8AC3E}">
        <p14:creationId xmlns:p14="http://schemas.microsoft.com/office/powerpoint/2010/main" val="13935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angle">
            <a:extLst>
              <a:ext uri="{FF2B5EF4-FFF2-40B4-BE49-F238E27FC236}">
                <a16:creationId xmlns:a16="http://schemas.microsoft.com/office/drawing/2014/main" id="{5699F77C-C4EB-7245-80B1-09DC2E1603F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808" y="1086254"/>
            <a:ext cx="5897445" cy="4685492"/>
          </a:xfrm>
          <a:prstGeom prst="rect">
            <a:avLst/>
          </a:prstGeom>
          <a:noFill/>
          <a:ln>
            <a:noFill/>
          </a:ln>
        </p:spPr>
      </p:pic>
    </p:spTree>
    <p:extLst>
      <p:ext uri="{BB962C8B-B14F-4D97-AF65-F5344CB8AC3E}">
        <p14:creationId xmlns:p14="http://schemas.microsoft.com/office/powerpoint/2010/main" val="104219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5">
            <a:extLst>
              <a:ext uri="{FF2B5EF4-FFF2-40B4-BE49-F238E27FC236}">
                <a16:creationId xmlns:a16="http://schemas.microsoft.com/office/drawing/2014/main" id="{63EE2504-FF29-8247-BF44-B04013FA5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640" y="2982308"/>
            <a:ext cx="3151698" cy="20925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68">
            <a:extLst>
              <a:ext uri="{FF2B5EF4-FFF2-40B4-BE49-F238E27FC236}">
                <a16:creationId xmlns:a16="http://schemas.microsoft.com/office/drawing/2014/main" id="{9980EB87-B411-2A4A-9F9C-B2FD4E1C1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20" y="3022418"/>
            <a:ext cx="3059515" cy="20563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56">
            <a:extLst>
              <a:ext uri="{FF2B5EF4-FFF2-40B4-BE49-F238E27FC236}">
                <a16:creationId xmlns:a16="http://schemas.microsoft.com/office/drawing/2014/main" id="{D3704698-FF59-4D4E-9A00-8B597A3C4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135" y="3018440"/>
            <a:ext cx="3059505" cy="20563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xposure meter">
            <a:extLst>
              <a:ext uri="{FF2B5EF4-FFF2-40B4-BE49-F238E27FC236}">
                <a16:creationId xmlns:a16="http://schemas.microsoft.com/office/drawing/2014/main" id="{415527AE-DE44-2240-93A2-05CB2585600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5620" y="929897"/>
            <a:ext cx="9270718" cy="2092521"/>
          </a:xfrm>
          <a:prstGeom prst="rect">
            <a:avLst/>
          </a:prstGeom>
          <a:noFill/>
          <a:ln>
            <a:noFill/>
          </a:ln>
        </p:spPr>
      </p:pic>
    </p:spTree>
    <p:extLst>
      <p:ext uri="{BB962C8B-B14F-4D97-AF65-F5344CB8AC3E}">
        <p14:creationId xmlns:p14="http://schemas.microsoft.com/office/powerpoint/2010/main" val="222521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143EAB-6547-EA40-9487-631CC60341A7}"/>
              </a:ext>
            </a:extLst>
          </p:cNvPr>
          <p:cNvSpPr>
            <a:spLocks noGrp="1"/>
          </p:cNvSpPr>
          <p:nvPr>
            <p:ph type="title"/>
          </p:nvPr>
        </p:nvSpPr>
        <p:spPr>
          <a:xfrm>
            <a:off x="144378" y="1171241"/>
            <a:ext cx="9308431" cy="6022027"/>
          </a:xfrm>
        </p:spPr>
        <p:txBody>
          <a:bodyPr>
            <a:noAutofit/>
          </a:bodyPr>
          <a:lstStyle/>
          <a:p>
            <a:pPr algn="r" rtl="1"/>
            <a:br>
              <a:rPr lang="ar-JO" sz="2800" b="1" dirty="0">
                <a:latin typeface="Al Nile" pitchFamily="2" charset="-78"/>
                <a:cs typeface="Al Nile" pitchFamily="2" charset="-78"/>
              </a:rPr>
            </a:br>
            <a:r>
              <a:rPr lang="ar-JO" sz="2800" b="1" dirty="0">
                <a:latin typeface="Al Nile" pitchFamily="2" charset="-78"/>
                <a:cs typeface="Al Nile" pitchFamily="2" charset="-78"/>
              </a:rPr>
              <a:t>الحساسيّة للضوء / الأي</a:t>
            </a:r>
            <a:r>
              <a:rPr lang="ar-SA" sz="2800" b="1" dirty="0" err="1">
                <a:latin typeface="Al Nile" pitchFamily="2" charset="-78"/>
                <a:cs typeface="Al Nile" pitchFamily="2" charset="-78"/>
              </a:rPr>
              <a:t>ز</a:t>
            </a:r>
            <a:r>
              <a:rPr lang="ar-JO" sz="2800" b="1" dirty="0">
                <a:latin typeface="Al Nile" pitchFamily="2" charset="-78"/>
                <a:cs typeface="Al Nile" pitchFamily="2" charset="-78"/>
              </a:rPr>
              <a:t>و (</a:t>
            </a:r>
            <a:r>
              <a:rPr lang="en-US" sz="2800" b="1" dirty="0">
                <a:latin typeface="Al Nile" pitchFamily="2" charset="-78"/>
                <a:cs typeface="Al Nile" pitchFamily="2" charset="-78"/>
              </a:rPr>
              <a:t>ISO</a:t>
            </a:r>
            <a:r>
              <a:rPr lang="ar-JO" sz="2800" b="1" dirty="0">
                <a:latin typeface="Al Nile" pitchFamily="2" charset="-78"/>
                <a:cs typeface="Al Nile" pitchFamily="2" charset="-78"/>
              </a:rPr>
              <a:t>):</a:t>
            </a:r>
            <a:r>
              <a:rPr lang="ar-JO" sz="2800" dirty="0">
                <a:latin typeface="Al Nile" pitchFamily="2" charset="-78"/>
                <a:cs typeface="Al Nile" pitchFamily="2" charset="-78"/>
              </a:rPr>
              <a:t> </a:t>
            </a:r>
            <a:r>
              <a:rPr lang="ar-JO" sz="2800" dirty="0">
                <a:solidFill>
                  <a:schemeClr val="tx1"/>
                </a:solidFill>
                <a:latin typeface="Al Nile" pitchFamily="2" charset="-78"/>
                <a:cs typeface="Al Nile" pitchFamily="2" charset="-78"/>
              </a:rPr>
              <a:t>يتم عن طريقها ضبط مدى حساسية الكاميرا للضوء.</a:t>
            </a:r>
            <a:br>
              <a:rPr lang="ar-JO" sz="2800" dirty="0">
                <a:solidFill>
                  <a:schemeClr val="tx1"/>
                </a:solidFill>
                <a:latin typeface="Al Nile" pitchFamily="2" charset="-78"/>
                <a:cs typeface="Al Nile" pitchFamily="2" charset="-78"/>
              </a:rPr>
            </a:br>
            <a:br>
              <a:rPr lang="ar-JO" sz="2800" dirty="0">
                <a:solidFill>
                  <a:schemeClr val="tx1"/>
                </a:solidFill>
                <a:latin typeface="Al Nile" pitchFamily="2" charset="-78"/>
                <a:cs typeface="Al Nile" pitchFamily="2" charset="-78"/>
              </a:rPr>
            </a:br>
            <a:r>
              <a:rPr lang="ar-JO" sz="2800" dirty="0">
                <a:solidFill>
                  <a:schemeClr val="tx1"/>
                </a:solidFill>
                <a:latin typeface="Al Nile" pitchFamily="2" charset="-78"/>
                <a:cs typeface="Al Nile" pitchFamily="2" charset="-78"/>
              </a:rPr>
              <a:t> فعند رفع الحساسية يتم السماح للكاميرا بالتقاط كمية أكبر من الضوء، أما في حال تخفيض الحساسية فيتم التقليل من كمية الضوء التي ستلتقطها الكاميرا. </a:t>
            </a:r>
            <a:br>
              <a:rPr lang="ar-JO" sz="2800" dirty="0">
                <a:solidFill>
                  <a:schemeClr val="tx1"/>
                </a:solidFill>
              </a:rPr>
            </a:br>
            <a:br>
              <a:rPr lang="ar-JO" sz="2800" dirty="0">
                <a:solidFill>
                  <a:schemeClr val="tx1"/>
                </a:solidFill>
              </a:rPr>
            </a:br>
            <a:br>
              <a:rPr lang="ar-JO" sz="2800" dirty="0"/>
            </a:br>
            <a:r>
              <a:rPr lang="ar-JO" sz="2800" dirty="0"/>
              <a:t> </a:t>
            </a:r>
            <a:endParaRPr lang="en-US" sz="2800" dirty="0"/>
          </a:p>
        </p:txBody>
      </p:sp>
    </p:spTree>
    <p:extLst>
      <p:ext uri="{BB962C8B-B14F-4D97-AF65-F5344CB8AC3E}">
        <p14:creationId xmlns:p14="http://schemas.microsoft.com/office/powerpoint/2010/main" val="318321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CAF32A-C96D-C546-A075-BAE1BC07D0E2}"/>
              </a:ext>
            </a:extLst>
          </p:cNvPr>
          <p:cNvPicPr>
            <a:picLocks noChangeAspect="1"/>
          </p:cNvPicPr>
          <p:nvPr/>
        </p:nvPicPr>
        <p:blipFill>
          <a:blip r:embed="rId2"/>
          <a:stretch>
            <a:fillRect/>
          </a:stretch>
        </p:blipFill>
        <p:spPr>
          <a:xfrm>
            <a:off x="2174009" y="2337312"/>
            <a:ext cx="5721017" cy="3814011"/>
          </a:xfrm>
          <a:prstGeom prst="rect">
            <a:avLst/>
          </a:prstGeom>
        </p:spPr>
      </p:pic>
      <p:sp>
        <p:nvSpPr>
          <p:cNvPr id="2" name="TextBox 1">
            <a:extLst>
              <a:ext uri="{FF2B5EF4-FFF2-40B4-BE49-F238E27FC236}">
                <a16:creationId xmlns:a16="http://schemas.microsoft.com/office/drawing/2014/main" id="{EB9DC361-2D69-9B49-AA24-334D6F382DF5}"/>
              </a:ext>
            </a:extLst>
          </p:cNvPr>
          <p:cNvSpPr txBox="1"/>
          <p:nvPr/>
        </p:nvSpPr>
        <p:spPr>
          <a:xfrm>
            <a:off x="925766" y="706677"/>
            <a:ext cx="7949613" cy="1323439"/>
          </a:xfrm>
          <a:prstGeom prst="rect">
            <a:avLst/>
          </a:prstGeom>
          <a:noFill/>
        </p:spPr>
        <p:txBody>
          <a:bodyPr wrap="none" rtlCol="0">
            <a:spAutoFit/>
          </a:bodyPr>
          <a:lstStyle/>
          <a:p>
            <a:pPr algn="ctr" rtl="1"/>
            <a:r>
              <a:rPr lang="ar-JO" sz="2800" dirty="0">
                <a:solidFill>
                  <a:schemeClr val="accent1"/>
                </a:solidFill>
                <a:latin typeface="Al Nile" pitchFamily="2" charset="-78"/>
                <a:cs typeface="Al Nile" pitchFamily="2" charset="-78"/>
              </a:rPr>
              <a:t>مع الانتباه أنه عند رفع الحساسية بشكل كبير ستظهر حبيبات </a:t>
            </a:r>
          </a:p>
          <a:p>
            <a:pPr algn="ctr" rtl="1"/>
            <a:r>
              <a:rPr lang="ar-JO" sz="2800" dirty="0">
                <a:solidFill>
                  <a:schemeClr val="accent1"/>
                </a:solidFill>
                <a:latin typeface="Al Nile" pitchFamily="2" charset="-78"/>
                <a:cs typeface="Al Nile" pitchFamily="2" charset="-78"/>
              </a:rPr>
              <a:t>أو تشويش في الصورة (</a:t>
            </a:r>
            <a:r>
              <a:rPr lang="en-US" sz="2800" dirty="0">
                <a:solidFill>
                  <a:schemeClr val="accent1"/>
                </a:solidFill>
                <a:latin typeface="Al Nile" pitchFamily="2" charset="-78"/>
                <a:cs typeface="Al Nile" pitchFamily="2" charset="-78"/>
              </a:rPr>
              <a:t>Noise</a:t>
            </a:r>
            <a:r>
              <a:rPr lang="ar-JO" sz="2800" dirty="0">
                <a:solidFill>
                  <a:schemeClr val="accent1"/>
                </a:solidFill>
                <a:latin typeface="Al Nile" pitchFamily="2" charset="-78"/>
                <a:cs typeface="Al Nile" pitchFamily="2" charset="-78"/>
              </a:rPr>
              <a:t>)، وهو أمر غير مرغوب، وينبغي تجنبه ما أمكن. </a:t>
            </a:r>
            <a:br>
              <a:rPr lang="en-US" sz="2400" dirty="0"/>
            </a:br>
            <a:endParaRPr lang="en-US" sz="2400" dirty="0"/>
          </a:p>
        </p:txBody>
      </p:sp>
    </p:spTree>
    <p:extLst>
      <p:ext uri="{BB962C8B-B14F-4D97-AF65-F5344CB8AC3E}">
        <p14:creationId xmlns:p14="http://schemas.microsoft.com/office/powerpoint/2010/main" val="384194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4569-A07B-9949-B454-371A1EECA266}"/>
              </a:ext>
            </a:extLst>
          </p:cNvPr>
          <p:cNvSpPr>
            <a:spLocks noGrp="1"/>
          </p:cNvSpPr>
          <p:nvPr>
            <p:ph type="title"/>
          </p:nvPr>
        </p:nvSpPr>
        <p:spPr/>
        <p:txBody>
          <a:bodyPr/>
          <a:lstStyle/>
          <a:p>
            <a:pPr algn="ctr" rtl="1"/>
            <a:r>
              <a:rPr lang="ar-SA" b="1" dirty="0">
                <a:latin typeface="Al Nile" pitchFamily="2" charset="-78"/>
                <a:cs typeface="Al Nile" pitchFamily="2" charset="-78"/>
              </a:rPr>
              <a:t>استخدامات الصورة</a:t>
            </a:r>
            <a:endParaRPr lang="en-US" b="1" dirty="0">
              <a:solidFill>
                <a:schemeClr val="accent2"/>
              </a:solidFill>
              <a:latin typeface="Al Nile" pitchFamily="2" charset="-78"/>
              <a:cs typeface="Al Nile" pitchFamily="2" charset="-78"/>
            </a:endParaRPr>
          </a:p>
        </p:txBody>
      </p:sp>
      <p:sp>
        <p:nvSpPr>
          <p:cNvPr id="3" name="Title 1">
            <a:extLst>
              <a:ext uri="{FF2B5EF4-FFF2-40B4-BE49-F238E27FC236}">
                <a16:creationId xmlns:a16="http://schemas.microsoft.com/office/drawing/2014/main" id="{D10E997B-985E-9842-BA5D-FFC57E0E51C0}"/>
              </a:ext>
            </a:extLst>
          </p:cNvPr>
          <p:cNvSpPr txBox="1">
            <a:spLocks/>
          </p:cNvSpPr>
          <p:nvPr/>
        </p:nvSpPr>
        <p:spPr>
          <a:xfrm>
            <a:off x="677334" y="1760620"/>
            <a:ext cx="8596668" cy="448777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defTabSz="457200" rtl="0" eaLnBrk="1" latinLnBrk="0" hangingPunct="1">
              <a:spcBef>
                <a:spcPct val="0"/>
              </a:spcBef>
              <a:buFont typeface="Arial" panose="020B0604020202020204" pitchFamily="34" charset="0"/>
              <a:buChar char="•"/>
            </a:pPr>
            <a:endParaRPr lang="en-US" sz="3200" dirty="0">
              <a:solidFill>
                <a:schemeClr val="accent2"/>
              </a:solidFill>
              <a:latin typeface="Al Nile" pitchFamily="2" charset="-78"/>
              <a:cs typeface="Al Nile" pitchFamily="2" charset="-78"/>
            </a:endParaRPr>
          </a:p>
        </p:txBody>
      </p:sp>
      <p:sp>
        <p:nvSpPr>
          <p:cNvPr id="5" name="Title 1">
            <a:extLst>
              <a:ext uri="{FF2B5EF4-FFF2-40B4-BE49-F238E27FC236}">
                <a16:creationId xmlns:a16="http://schemas.microsoft.com/office/drawing/2014/main" id="{91A2F94B-8D44-FA4E-A472-CC8CFA86CB18}"/>
              </a:ext>
            </a:extLst>
          </p:cNvPr>
          <p:cNvSpPr txBox="1">
            <a:spLocks/>
          </p:cNvSpPr>
          <p:nvPr/>
        </p:nvSpPr>
        <p:spPr>
          <a:xfrm>
            <a:off x="312821" y="1383631"/>
            <a:ext cx="9162152" cy="54743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just" rtl="1">
              <a:buFont typeface="Arial" panose="020B0604020202020204" pitchFamily="34" charset="0"/>
              <a:buChar char="•"/>
            </a:pPr>
            <a:r>
              <a:rPr lang="ar-SA" sz="2800" dirty="0">
                <a:solidFill>
                  <a:schemeClr val="tx1"/>
                </a:solidFill>
                <a:latin typeface="Al Nile" pitchFamily="2" charset="-78"/>
                <a:cs typeface="Al Nile" pitchFamily="2" charset="-78"/>
              </a:rPr>
              <a:t>الصورة يمكن أنْ تستخدم كوسيلة لنقل المعلومات والأخبار، وتأكيد وقوع الأحداث، وتوضيح كيفية حصولها</a:t>
            </a:r>
            <a:r>
              <a:rPr lang="en-US" sz="2800" dirty="0">
                <a:solidFill>
                  <a:schemeClr val="tx1"/>
                </a:solidFill>
                <a:latin typeface="Al Nile" pitchFamily="2" charset="-78"/>
                <a:cs typeface="Al Nile" pitchFamily="2" charset="-78"/>
              </a:rPr>
              <a:t>.</a:t>
            </a:r>
          </a:p>
          <a:p>
            <a:pPr marL="571500" indent="-571500" algn="just" rtl="1">
              <a:buFont typeface="Arial" panose="020B0604020202020204" pitchFamily="34" charset="0"/>
              <a:buChar char="•"/>
            </a:pPr>
            <a:r>
              <a:rPr lang="ar-SA" sz="2800" dirty="0">
                <a:solidFill>
                  <a:schemeClr val="tx1"/>
                </a:solidFill>
                <a:latin typeface="Al Nile" pitchFamily="2" charset="-78"/>
                <a:cs typeface="Al Nile" pitchFamily="2" charset="-78"/>
              </a:rPr>
              <a:t>تُستخدم الصورة كوسيلة لتوثيق الأحداث التاريخية المهمة، وكذلك اللحظات الشخصية.</a:t>
            </a:r>
            <a:endParaRPr lang="en-US" sz="2800" dirty="0">
              <a:solidFill>
                <a:schemeClr val="tx1"/>
              </a:solidFill>
              <a:latin typeface="Al Nile" pitchFamily="2" charset="-78"/>
              <a:cs typeface="Al Nile" pitchFamily="2" charset="-78"/>
            </a:endParaRPr>
          </a:p>
          <a:p>
            <a:pPr marL="571500" indent="-571500" algn="just" rtl="1">
              <a:buFont typeface="Arial" panose="020B0604020202020204" pitchFamily="34" charset="0"/>
              <a:buChar char="•"/>
            </a:pPr>
            <a:r>
              <a:rPr lang="ar-SA" sz="2800" dirty="0">
                <a:solidFill>
                  <a:schemeClr val="tx1"/>
                </a:solidFill>
                <a:latin typeface="Al Nile" pitchFamily="2" charset="-78"/>
                <a:cs typeface="Al Nile" pitchFamily="2" charset="-78"/>
              </a:rPr>
              <a:t>الصورة لها دورٌ مهمّ كوسيلة للتأثير في وعي الناس، وتشكيل آرائهم ومواقفهم اتجاه القضايا المختلفة.</a:t>
            </a:r>
            <a:endParaRPr lang="en-US" sz="2800" dirty="0">
              <a:solidFill>
                <a:schemeClr val="tx1"/>
              </a:solidFill>
              <a:latin typeface="Al Nile" pitchFamily="2" charset="-78"/>
              <a:cs typeface="Al Nile" pitchFamily="2" charset="-78"/>
            </a:endParaRPr>
          </a:p>
          <a:p>
            <a:pPr marL="571500" indent="-571500" algn="just" rtl="1">
              <a:buFont typeface="Arial" panose="020B0604020202020204" pitchFamily="34" charset="0"/>
              <a:buChar char="•"/>
            </a:pPr>
            <a:r>
              <a:rPr lang="ar-SA" sz="2800" dirty="0">
                <a:solidFill>
                  <a:schemeClr val="tx1"/>
                </a:solidFill>
                <a:latin typeface="Al Nile" pitchFamily="2" charset="-78"/>
                <a:cs typeface="Al Nile" pitchFamily="2" charset="-78"/>
              </a:rPr>
              <a:t>تُستخدم الصورة كأداة مهمة في مجال التسويق؛ حيث إنَّ أغلب الإعلانات تعتمد على الصورة.</a:t>
            </a:r>
            <a:endParaRPr lang="en-US" sz="2800" dirty="0">
              <a:solidFill>
                <a:schemeClr val="tx1"/>
              </a:solidFill>
              <a:latin typeface="Al Nile" pitchFamily="2" charset="-78"/>
              <a:cs typeface="Al Nile" pitchFamily="2" charset="-78"/>
            </a:endParaRPr>
          </a:p>
          <a:p>
            <a:pPr marL="571500" indent="-571500" algn="just" rtl="1">
              <a:buFont typeface="Arial" panose="020B0604020202020204" pitchFamily="34" charset="0"/>
              <a:buChar char="•"/>
            </a:pPr>
            <a:r>
              <a:rPr lang="ar-SA" sz="2800" dirty="0">
                <a:solidFill>
                  <a:schemeClr val="tx1"/>
                </a:solidFill>
                <a:latin typeface="Al Nile" pitchFamily="2" charset="-78"/>
                <a:cs typeface="Al Nile" pitchFamily="2" charset="-78"/>
              </a:rPr>
              <a:t>لصورة لها قدرة كبيرة على اختزال المعلومات والأفكار والمعاني.</a:t>
            </a:r>
            <a:endParaRPr lang="en-US" sz="2800" dirty="0">
              <a:solidFill>
                <a:schemeClr val="tx1"/>
              </a:solidFill>
              <a:latin typeface="Al Nile" pitchFamily="2" charset="-78"/>
              <a:cs typeface="Al Nile" pitchFamily="2" charset="-78"/>
            </a:endParaRPr>
          </a:p>
          <a:p>
            <a:pPr marL="571500" indent="-571500" algn="just" rtl="1">
              <a:buFont typeface="Arial" panose="020B0604020202020204" pitchFamily="34" charset="0"/>
              <a:buChar char="•"/>
            </a:pPr>
            <a:r>
              <a:rPr lang="ar-SA" sz="2800" dirty="0">
                <a:solidFill>
                  <a:schemeClr val="tx1"/>
                </a:solidFill>
                <a:latin typeface="Al Nile" pitchFamily="2" charset="-78"/>
                <a:cs typeface="Al Nile" pitchFamily="2" charset="-78"/>
              </a:rPr>
              <a:t>الصورة يمكن أنْ تكون أداة فعّالة للتعبير وإظهار جمالية الأشياء من حولنا.</a:t>
            </a:r>
            <a:endParaRPr lang="en-US" sz="2800" dirty="0">
              <a:solidFill>
                <a:schemeClr val="tx1"/>
              </a:solidFill>
              <a:latin typeface="Al Nile" pitchFamily="2" charset="-78"/>
              <a:cs typeface="Al Nile" pitchFamily="2" charset="-78"/>
            </a:endParaRPr>
          </a:p>
          <a:p>
            <a:pPr marL="571500" indent="-571500" algn="just" rtl="1">
              <a:buFont typeface="Arial" panose="020B0604020202020204" pitchFamily="34" charset="0"/>
              <a:buChar char="•"/>
            </a:pPr>
            <a:r>
              <a:rPr lang="ar-SA" sz="2800" dirty="0">
                <a:solidFill>
                  <a:schemeClr val="tx1"/>
                </a:solidFill>
                <a:latin typeface="Al Nile" pitchFamily="2" charset="-78"/>
                <a:cs typeface="Al Nile" pitchFamily="2" charset="-78"/>
              </a:rPr>
              <a:t>الصورة يمكن أن تستخدم كأداة للتواصل مع الآخرين، متخطية حواجز اللغة والثقافة. (مثلاً: صورة لمعلم سياحي - المسجد الأقصى).</a:t>
            </a:r>
            <a:endParaRPr lang="en-US" sz="2800" dirty="0">
              <a:solidFill>
                <a:schemeClr val="tx1"/>
              </a:solidFill>
              <a:latin typeface="Al Nile" pitchFamily="2" charset="-78"/>
              <a:cs typeface="Al Nile" pitchFamily="2" charset="-78"/>
            </a:endParaRPr>
          </a:p>
        </p:txBody>
      </p:sp>
    </p:spTree>
    <p:extLst>
      <p:ext uri="{BB962C8B-B14F-4D97-AF65-F5344CB8AC3E}">
        <p14:creationId xmlns:p14="http://schemas.microsoft.com/office/powerpoint/2010/main" val="2120916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4DA9-7054-714A-992E-29617454DFB0}"/>
              </a:ext>
            </a:extLst>
          </p:cNvPr>
          <p:cNvSpPr>
            <a:spLocks noGrp="1"/>
          </p:cNvSpPr>
          <p:nvPr>
            <p:ph type="title"/>
          </p:nvPr>
        </p:nvSpPr>
        <p:spPr>
          <a:xfrm>
            <a:off x="537410" y="1864895"/>
            <a:ext cx="8690811" cy="2021305"/>
          </a:xfrm>
        </p:spPr>
        <p:txBody>
          <a:bodyPr>
            <a:noAutofit/>
          </a:bodyPr>
          <a:lstStyle/>
          <a:p>
            <a:pPr algn="r" rtl="1"/>
            <a:r>
              <a:rPr lang="ar-JO" sz="2800" b="1" dirty="0">
                <a:latin typeface="Al Nile" pitchFamily="2" charset="-78"/>
                <a:cs typeface="Al Nile" pitchFamily="2" charset="-78"/>
              </a:rPr>
              <a:t>فتحة العدسة (</a:t>
            </a:r>
            <a:r>
              <a:rPr lang="en-US" sz="2800" b="1" dirty="0">
                <a:latin typeface="Al Nile" pitchFamily="2" charset="-78"/>
                <a:cs typeface="Al Nile" pitchFamily="2" charset="-78"/>
              </a:rPr>
              <a:t>Aperture / f-stop</a:t>
            </a:r>
            <a:r>
              <a:rPr lang="ar-JO" sz="2800" b="1" dirty="0">
                <a:latin typeface="Al Nile" pitchFamily="2" charset="-78"/>
                <a:cs typeface="Al Nile" pitchFamily="2" charset="-78"/>
              </a:rPr>
              <a:t>):</a:t>
            </a:r>
            <a:br>
              <a:rPr lang="ar-JO" sz="2800" b="1" dirty="0">
                <a:latin typeface="Al Nile" pitchFamily="2" charset="-78"/>
                <a:cs typeface="Al Nile" pitchFamily="2" charset="-78"/>
              </a:rPr>
            </a:br>
            <a:r>
              <a:rPr lang="ar-JO" sz="2800" b="1" dirty="0">
                <a:latin typeface="Al Nile" pitchFamily="2" charset="-78"/>
                <a:cs typeface="Al Nile" pitchFamily="2" charset="-78"/>
              </a:rPr>
              <a:t> </a:t>
            </a:r>
            <a:r>
              <a:rPr lang="ar-JO" sz="2800" dirty="0">
                <a:solidFill>
                  <a:schemeClr val="tx1"/>
                </a:solidFill>
                <a:latin typeface="Al Nile" pitchFamily="2" charset="-78"/>
                <a:cs typeface="Al Nile" pitchFamily="2" charset="-78"/>
              </a:rPr>
              <a:t>هي عبارة عن منفذ خاص للضوء من خلال العدسة باتجاه المستشعر للضوء في الكاميرا، بالإضافة الى تحديد مقدار أو مساحة الوضوح في الصورة أو مقدار عزل خلفية الصورة \ عمق الميدان (</a:t>
            </a:r>
            <a:r>
              <a:rPr lang="en-US" sz="2800" dirty="0">
                <a:solidFill>
                  <a:schemeClr val="tx1"/>
                </a:solidFill>
                <a:latin typeface="Al Nile" pitchFamily="2" charset="-78"/>
                <a:cs typeface="Al Nile" pitchFamily="2" charset="-78"/>
              </a:rPr>
              <a:t>Depth Of Field</a:t>
            </a:r>
            <a:r>
              <a:rPr lang="ar-JO" sz="2800" dirty="0">
                <a:solidFill>
                  <a:schemeClr val="tx1"/>
                </a:solidFill>
                <a:latin typeface="Al Nile" pitchFamily="2" charset="-78"/>
                <a:cs typeface="Al Nile" pitchFamily="2" charset="-78"/>
              </a:rPr>
              <a:t>).</a:t>
            </a:r>
            <a:br>
              <a:rPr lang="en-US" sz="2800" dirty="0">
                <a:latin typeface="Al Nile" pitchFamily="2" charset="-78"/>
                <a:cs typeface="Al Nile" pitchFamily="2" charset="-78"/>
              </a:rPr>
            </a:b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267405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192E41-1F65-6443-AD7C-64FA95501F60}"/>
              </a:ext>
            </a:extLst>
          </p:cNvPr>
          <p:cNvPicPr>
            <a:picLocks noChangeAspect="1"/>
          </p:cNvPicPr>
          <p:nvPr/>
        </p:nvPicPr>
        <p:blipFill>
          <a:blip r:embed="rId2"/>
          <a:stretch>
            <a:fillRect/>
          </a:stretch>
        </p:blipFill>
        <p:spPr>
          <a:xfrm>
            <a:off x="1755840" y="1419726"/>
            <a:ext cx="6331387" cy="4220924"/>
          </a:xfrm>
          <a:prstGeom prst="rect">
            <a:avLst/>
          </a:prstGeom>
        </p:spPr>
      </p:pic>
    </p:spTree>
    <p:extLst>
      <p:ext uri="{BB962C8B-B14F-4D97-AF65-F5344CB8AC3E}">
        <p14:creationId xmlns:p14="http://schemas.microsoft.com/office/powerpoint/2010/main" val="395737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20A469-121E-4F4D-AE92-0452FC3FC31F}"/>
              </a:ext>
            </a:extLst>
          </p:cNvPr>
          <p:cNvSpPr/>
          <p:nvPr/>
        </p:nvSpPr>
        <p:spPr>
          <a:xfrm>
            <a:off x="1497989" y="1634094"/>
            <a:ext cx="6096000" cy="1477328"/>
          </a:xfrm>
          <a:prstGeom prst="rect">
            <a:avLst/>
          </a:prstGeom>
        </p:spPr>
        <p:txBody>
          <a:bodyPr>
            <a:spAutoFit/>
          </a:bodyPr>
          <a:lstStyle/>
          <a:p>
            <a:pPr algn="r" rtl="1"/>
            <a:endParaRPr lang="ar-JO" dirty="0">
              <a:latin typeface="Simplified Arabic" panose="02020603050405020304" pitchFamily="18" charset="-78"/>
              <a:cs typeface="Simplified Arabic" panose="02020603050405020304" pitchFamily="18" charset="-78"/>
            </a:endParaRPr>
          </a:p>
          <a:p>
            <a:pPr algn="ctr" rtl="1"/>
            <a:r>
              <a:rPr lang="ar-JO" sz="2400" dirty="0">
                <a:latin typeface="Al Nile" pitchFamily="2" charset="-78"/>
                <a:cs typeface="Al Nile" pitchFamily="2" charset="-78"/>
              </a:rPr>
              <a:t>الرقم الكبير = فتحة عدسة اصغر</a:t>
            </a:r>
            <a:br>
              <a:rPr lang="ar-JO" sz="2400" dirty="0">
                <a:latin typeface="Al Nile" pitchFamily="2" charset="-78"/>
                <a:cs typeface="Al Nile" pitchFamily="2" charset="-78"/>
              </a:rPr>
            </a:br>
            <a:r>
              <a:rPr lang="ar-JO" sz="2400" dirty="0">
                <a:latin typeface="Al Nile" pitchFamily="2" charset="-78"/>
                <a:cs typeface="Al Nile" pitchFamily="2" charset="-78"/>
              </a:rPr>
              <a:t>والرقم الصغير = فتحة عدسة اكبر</a:t>
            </a:r>
            <a:br>
              <a:rPr lang="ar-JO" sz="2400" dirty="0">
                <a:latin typeface="Al Nile" pitchFamily="2" charset="-78"/>
                <a:cs typeface="Al Nile" pitchFamily="2" charset="-78"/>
              </a:rPr>
            </a:br>
            <a:endParaRPr lang="en-US" sz="2400" dirty="0">
              <a:latin typeface="Al Nile" pitchFamily="2" charset="-78"/>
              <a:cs typeface="Al Nile" pitchFamily="2" charset="-78"/>
            </a:endParaRPr>
          </a:p>
        </p:txBody>
      </p:sp>
      <p:sp>
        <p:nvSpPr>
          <p:cNvPr id="3" name="TextBox 2">
            <a:extLst>
              <a:ext uri="{FF2B5EF4-FFF2-40B4-BE49-F238E27FC236}">
                <a16:creationId xmlns:a16="http://schemas.microsoft.com/office/drawing/2014/main" id="{639573D9-0700-074F-8BD5-D0D26D0EF872}"/>
              </a:ext>
            </a:extLst>
          </p:cNvPr>
          <p:cNvSpPr txBox="1"/>
          <p:nvPr/>
        </p:nvSpPr>
        <p:spPr>
          <a:xfrm>
            <a:off x="4015783" y="749487"/>
            <a:ext cx="1353319" cy="984885"/>
          </a:xfrm>
          <a:prstGeom prst="rect">
            <a:avLst/>
          </a:prstGeom>
          <a:noFill/>
        </p:spPr>
        <p:txBody>
          <a:bodyPr wrap="none" rtlCol="0">
            <a:spAutoFit/>
          </a:bodyPr>
          <a:lstStyle/>
          <a:p>
            <a:pPr marL="0" algn="r" defTabSz="457200" rtl="1" eaLnBrk="1" latinLnBrk="0" hangingPunct="1"/>
            <a:r>
              <a:rPr lang="ar-SA" sz="4000" dirty="0">
                <a:solidFill>
                  <a:schemeClr val="accent1"/>
                </a:solidFill>
                <a:latin typeface="Al Nile" pitchFamily="2" charset="-78"/>
                <a:cs typeface="Al Nile" pitchFamily="2" charset="-78"/>
              </a:rPr>
              <a:t>باختصار</a:t>
            </a:r>
          </a:p>
          <a:p>
            <a:pPr marL="0" algn="r" defTabSz="457200" rtl="1" eaLnBrk="1" latinLnBrk="0" hangingPunct="1"/>
            <a:endParaRPr lang="en-US" dirty="0"/>
          </a:p>
        </p:txBody>
      </p:sp>
      <p:pic>
        <p:nvPicPr>
          <p:cNvPr id="4" name="Picture 2" descr="http://photo-wd.com/wp-content/uploads/aperture-value.jpg">
            <a:hlinkClick r:id="rId2"/>
            <a:extLst>
              <a:ext uri="{FF2B5EF4-FFF2-40B4-BE49-F238E27FC236}">
                <a16:creationId xmlns:a16="http://schemas.microsoft.com/office/drawing/2014/main" id="{13F3F98B-F5E2-BD4D-8CEB-8595183A8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149" y="2819535"/>
            <a:ext cx="5292588" cy="272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26E0F0-2B75-9042-95CF-0C23E84E10E1}"/>
              </a:ext>
            </a:extLst>
          </p:cNvPr>
          <p:cNvPicPr>
            <a:picLocks noChangeAspect="1"/>
          </p:cNvPicPr>
          <p:nvPr/>
        </p:nvPicPr>
        <p:blipFill>
          <a:blip r:embed="rId2"/>
          <a:stretch>
            <a:fillRect/>
          </a:stretch>
        </p:blipFill>
        <p:spPr>
          <a:xfrm>
            <a:off x="1546432" y="983670"/>
            <a:ext cx="6520879" cy="4890659"/>
          </a:xfrm>
          <a:prstGeom prst="rect">
            <a:avLst/>
          </a:prstGeom>
        </p:spPr>
      </p:pic>
    </p:spTree>
    <p:extLst>
      <p:ext uri="{BB962C8B-B14F-4D97-AF65-F5344CB8AC3E}">
        <p14:creationId xmlns:p14="http://schemas.microsoft.com/office/powerpoint/2010/main" val="596370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DC40C-8223-D542-8955-FA964D1854FB}"/>
              </a:ext>
            </a:extLst>
          </p:cNvPr>
          <p:cNvPicPr>
            <a:picLocks noChangeAspect="1"/>
          </p:cNvPicPr>
          <p:nvPr/>
        </p:nvPicPr>
        <p:blipFill>
          <a:blip r:embed="rId2"/>
          <a:stretch>
            <a:fillRect/>
          </a:stretch>
        </p:blipFill>
        <p:spPr>
          <a:xfrm>
            <a:off x="740009" y="830631"/>
            <a:ext cx="7720315" cy="5196737"/>
          </a:xfrm>
          <a:prstGeom prst="rect">
            <a:avLst/>
          </a:prstGeom>
        </p:spPr>
      </p:pic>
    </p:spTree>
    <p:extLst>
      <p:ext uri="{BB962C8B-B14F-4D97-AF65-F5344CB8AC3E}">
        <p14:creationId xmlns:p14="http://schemas.microsoft.com/office/powerpoint/2010/main" val="296341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059FE1-FBC9-D549-8976-A34831B7670D}"/>
              </a:ext>
            </a:extLst>
          </p:cNvPr>
          <p:cNvPicPr>
            <a:picLocks noChangeAspect="1"/>
          </p:cNvPicPr>
          <p:nvPr/>
        </p:nvPicPr>
        <p:blipFill>
          <a:blip r:embed="rId2" cstate="print"/>
          <a:stretch>
            <a:fillRect/>
          </a:stretch>
        </p:blipFill>
        <p:spPr>
          <a:xfrm>
            <a:off x="1943533" y="1744091"/>
            <a:ext cx="5081288" cy="434450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C274114-6406-9E4C-A509-BBD9E1E1B58B}"/>
              </a:ext>
            </a:extLst>
          </p:cNvPr>
          <p:cNvSpPr txBox="1"/>
          <p:nvPr/>
        </p:nvSpPr>
        <p:spPr>
          <a:xfrm>
            <a:off x="1058133" y="825894"/>
            <a:ext cx="5426242" cy="523220"/>
          </a:xfrm>
          <a:prstGeom prst="rect">
            <a:avLst/>
          </a:prstGeom>
          <a:noFill/>
        </p:spPr>
        <p:txBody>
          <a:bodyPr wrap="square" rtlCol="0">
            <a:spAutoFit/>
          </a:bodyPr>
          <a:lstStyle/>
          <a:p>
            <a:pPr algn="r" rtl="1"/>
            <a:r>
              <a:rPr lang="ar-JO" sz="2800" b="1" dirty="0">
                <a:solidFill>
                  <a:schemeClr val="accent1"/>
                </a:solidFill>
                <a:latin typeface="Al Nile" pitchFamily="2" charset="-78"/>
                <a:cs typeface="Al Nile" pitchFamily="2" charset="-78"/>
              </a:rPr>
              <a:t>سرعة الغالق (</a:t>
            </a:r>
            <a:r>
              <a:rPr lang="en-US" sz="2800" b="1" dirty="0">
                <a:solidFill>
                  <a:schemeClr val="accent1"/>
                </a:solidFill>
                <a:latin typeface="Al Nile" pitchFamily="2" charset="-78"/>
                <a:cs typeface="Al Nile" pitchFamily="2" charset="-78"/>
              </a:rPr>
              <a:t>Shutter Speed</a:t>
            </a:r>
            <a:r>
              <a:rPr lang="ar-JO" sz="2800" b="1" dirty="0">
                <a:solidFill>
                  <a:schemeClr val="accent1"/>
                </a:solidFill>
                <a:latin typeface="Al Nile" pitchFamily="2" charset="-78"/>
                <a:cs typeface="Al Nile" pitchFamily="2" charset="-78"/>
              </a:rPr>
              <a:t>):</a:t>
            </a:r>
            <a:endParaRPr lang="en-US" sz="2800" dirty="0">
              <a:solidFill>
                <a:schemeClr val="accent1"/>
              </a:solidFill>
              <a:latin typeface="Al Nile" pitchFamily="2" charset="-78"/>
              <a:cs typeface="Al Nile" pitchFamily="2" charset="-78"/>
            </a:endParaRPr>
          </a:p>
        </p:txBody>
      </p:sp>
    </p:spTree>
    <p:extLst>
      <p:ext uri="{BB962C8B-B14F-4D97-AF65-F5344CB8AC3E}">
        <p14:creationId xmlns:p14="http://schemas.microsoft.com/office/powerpoint/2010/main" val="1264532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DFC4-786D-9B45-BE65-0803A33F783B}"/>
              </a:ext>
            </a:extLst>
          </p:cNvPr>
          <p:cNvSpPr>
            <a:spLocks noGrp="1"/>
          </p:cNvSpPr>
          <p:nvPr>
            <p:ph type="title"/>
          </p:nvPr>
        </p:nvSpPr>
        <p:spPr>
          <a:xfrm>
            <a:off x="761434" y="831139"/>
            <a:ext cx="8429061" cy="5195721"/>
          </a:xfrm>
          <a:noFill/>
        </p:spPr>
        <p:txBody>
          <a:bodyPr>
            <a:noAutofit/>
          </a:bodyPr>
          <a:lstStyle/>
          <a:p>
            <a:pPr algn="r" rtl="1"/>
            <a:r>
              <a:rPr lang="ar-JO" sz="2800" b="1" dirty="0">
                <a:latin typeface="Al Nile" pitchFamily="2" charset="-78"/>
                <a:cs typeface="Al Nile" pitchFamily="2" charset="-78"/>
              </a:rPr>
              <a:t>سرعة الغالق (</a:t>
            </a:r>
            <a:r>
              <a:rPr lang="en-US" sz="2800" b="1" dirty="0">
                <a:latin typeface="Al Nile" pitchFamily="2" charset="-78"/>
                <a:cs typeface="Al Nile" pitchFamily="2" charset="-78"/>
              </a:rPr>
              <a:t>Shutter Speed</a:t>
            </a:r>
            <a:r>
              <a:rPr lang="ar-JO" sz="2800" b="1" dirty="0">
                <a:latin typeface="Al Nile" pitchFamily="2" charset="-78"/>
                <a:cs typeface="Al Nile" pitchFamily="2" charset="-78"/>
              </a:rPr>
              <a:t>):</a:t>
            </a:r>
            <a:r>
              <a:rPr lang="ar-SA" sz="2800" dirty="0">
                <a:latin typeface="Al Nile" pitchFamily="2" charset="-78"/>
                <a:cs typeface="Al Nile" pitchFamily="2" charset="-78"/>
              </a:rPr>
              <a:t> </a:t>
            </a:r>
            <a:r>
              <a:rPr lang="ar-SA" sz="2800" dirty="0">
                <a:solidFill>
                  <a:schemeClr val="tx1"/>
                </a:solidFill>
                <a:latin typeface="Al Nile" pitchFamily="2" charset="-78"/>
                <a:cs typeface="Al Nile" pitchFamily="2" charset="-78"/>
              </a:rPr>
              <a:t>هو الوقت الذي يأخذه غالق الكاميرا ليظل مفتوح حتى تصل كمية من الضوء إلى حساس الصورة (سينسور) أو فيلم الكاميرا ومن ثم يظهر تأثيرها في الصورة، وهذا الوقت يحدد بالثانية أو جزء من الثانية</a:t>
            </a:r>
            <a:r>
              <a:rPr lang="en-US" sz="2800" dirty="0">
                <a:solidFill>
                  <a:schemeClr val="tx1"/>
                </a:solidFill>
                <a:latin typeface="Al Nile" pitchFamily="2" charset="-78"/>
                <a:cs typeface="Al Nile" pitchFamily="2" charset="-78"/>
              </a:rPr>
              <a:t>.</a:t>
            </a:r>
            <a:br>
              <a:rPr lang="ar-JO" sz="2800" dirty="0">
                <a:solidFill>
                  <a:schemeClr val="tx1"/>
                </a:solidFill>
                <a:latin typeface="Al Nile" pitchFamily="2" charset="-78"/>
                <a:cs typeface="Al Nile" pitchFamily="2" charset="-78"/>
              </a:rPr>
            </a:br>
            <a:br>
              <a:rPr lang="ar-JO" sz="2800" dirty="0">
                <a:latin typeface="Al Nile" pitchFamily="2" charset="-78"/>
                <a:cs typeface="Al Nile" pitchFamily="2" charset="-78"/>
              </a:rPr>
            </a:br>
            <a:r>
              <a:rPr lang="ar-JO" sz="2800" dirty="0">
                <a:latin typeface="Al Nile" pitchFamily="2" charset="-78"/>
                <a:cs typeface="Al Nile" pitchFamily="2" charset="-78"/>
              </a:rPr>
              <a:t> </a:t>
            </a:r>
            <a:r>
              <a:rPr lang="ar-JO" sz="2800" dirty="0">
                <a:solidFill>
                  <a:schemeClr val="tx1"/>
                </a:solidFill>
                <a:latin typeface="Al Nile" pitchFamily="2" charset="-78"/>
                <a:cs typeface="Al Nile" pitchFamily="2" charset="-78"/>
              </a:rPr>
              <a:t>- عندما تكون سرعة الغالق سريعة (2000/1 مثلا) فإنه يدخل </a:t>
            </a:r>
            <a:r>
              <a:rPr lang="ar-JO" sz="2800" dirty="0">
                <a:latin typeface="Al Nile" pitchFamily="2" charset="-78"/>
                <a:cs typeface="Al Nile" pitchFamily="2" charset="-78"/>
              </a:rPr>
              <a:t>ضوء أقل </a:t>
            </a:r>
            <a:r>
              <a:rPr lang="ar-JO" sz="2800" dirty="0">
                <a:solidFill>
                  <a:schemeClr val="tx1"/>
                </a:solidFill>
                <a:latin typeface="Al Nile" pitchFamily="2" charset="-78"/>
                <a:cs typeface="Al Nile" pitchFamily="2" charset="-78"/>
              </a:rPr>
              <a:t>للكاميرا، ولكن هذا يمكن الكاميرا </a:t>
            </a:r>
            <a:r>
              <a:rPr lang="ar-JO" sz="2800" dirty="0">
                <a:latin typeface="Al Nile" pitchFamily="2" charset="-78"/>
                <a:cs typeface="Al Nile" pitchFamily="2" charset="-78"/>
              </a:rPr>
              <a:t>من تثبيت حركة الجسم الملتقط له الصورة </a:t>
            </a:r>
            <a:r>
              <a:rPr lang="ar-JO" sz="2800" dirty="0">
                <a:solidFill>
                  <a:schemeClr val="tx1"/>
                </a:solidFill>
                <a:latin typeface="Al Nile" pitchFamily="2" charset="-78"/>
                <a:cs typeface="Al Nile" pitchFamily="2" charset="-78"/>
              </a:rPr>
              <a:t>إنْ كان متحركاً (</a:t>
            </a:r>
            <a:r>
              <a:rPr lang="en-US" sz="2800" dirty="0">
                <a:solidFill>
                  <a:schemeClr val="tx1"/>
                </a:solidFill>
                <a:latin typeface="Al Nile" pitchFamily="2" charset="-78"/>
                <a:cs typeface="Al Nile" pitchFamily="2" charset="-78"/>
              </a:rPr>
              <a:t>Freezing</a:t>
            </a:r>
            <a:r>
              <a:rPr lang="ar-JO" sz="2800" dirty="0">
                <a:solidFill>
                  <a:schemeClr val="tx1"/>
                </a:solidFill>
                <a:latin typeface="Al Nile" pitchFamily="2" charset="-78"/>
                <a:cs typeface="Al Nile" pitchFamily="2" charset="-78"/>
              </a:rPr>
              <a:t>).</a:t>
            </a:r>
            <a:br>
              <a:rPr lang="ar-JO" sz="2800" dirty="0">
                <a:solidFill>
                  <a:schemeClr val="tx1"/>
                </a:solidFill>
                <a:latin typeface="Al Nile" pitchFamily="2" charset="-78"/>
                <a:cs typeface="Al Nile" pitchFamily="2" charset="-78"/>
              </a:rPr>
            </a:br>
            <a:r>
              <a:rPr lang="ar-JO" sz="2800" dirty="0">
                <a:solidFill>
                  <a:schemeClr val="tx1"/>
                </a:solidFill>
                <a:latin typeface="Al Nile" pitchFamily="2" charset="-78"/>
                <a:cs typeface="Al Nile" pitchFamily="2" charset="-78"/>
              </a:rPr>
              <a:t>-  وعندما تكون سرعة الغالق بطيئة (1" مثلا) فإنه يدخل </a:t>
            </a:r>
            <a:r>
              <a:rPr lang="ar-JO" sz="2800" dirty="0">
                <a:latin typeface="Al Nile" pitchFamily="2" charset="-78"/>
                <a:cs typeface="Al Nile" pitchFamily="2" charset="-78"/>
              </a:rPr>
              <a:t>ضوء أكثر</a:t>
            </a:r>
            <a:r>
              <a:rPr lang="ar-JO" sz="2800" dirty="0">
                <a:solidFill>
                  <a:schemeClr val="tx1"/>
                </a:solidFill>
                <a:latin typeface="Al Nile" pitchFamily="2" charset="-78"/>
                <a:cs typeface="Al Nile" pitchFamily="2" charset="-78"/>
              </a:rPr>
              <a:t>، ولكن في هذه الحالة </a:t>
            </a:r>
            <a:r>
              <a:rPr lang="ar-JO" sz="2800" dirty="0">
                <a:latin typeface="Al Nile" pitchFamily="2" charset="-78"/>
                <a:cs typeface="Al Nile" pitchFamily="2" charset="-78"/>
              </a:rPr>
              <a:t>ستقوم الكاميرا بتسجيل حركة الجسم الملتقَط له الصورة إن كان متحركاً</a:t>
            </a:r>
            <a:r>
              <a:rPr lang="ar-JO" sz="2800" dirty="0">
                <a:solidFill>
                  <a:schemeClr val="tx1"/>
                </a:solidFill>
                <a:latin typeface="Al Nile" pitchFamily="2" charset="-78"/>
                <a:cs typeface="Al Nile" pitchFamily="2" charset="-78"/>
              </a:rPr>
              <a:t>؛ بحيث يظهر مهتزاً بسبب حركته (</a:t>
            </a:r>
            <a:r>
              <a:rPr lang="en-US" sz="2800" dirty="0">
                <a:solidFill>
                  <a:schemeClr val="tx1"/>
                </a:solidFill>
                <a:latin typeface="Al Nile" pitchFamily="2" charset="-78"/>
                <a:cs typeface="Al Nile" pitchFamily="2" charset="-78"/>
              </a:rPr>
              <a:t>Blurred</a:t>
            </a:r>
            <a:r>
              <a:rPr lang="ar-JO" sz="2800" dirty="0">
                <a:solidFill>
                  <a:schemeClr val="tx1"/>
                </a:solidFill>
                <a:latin typeface="Al Nile" pitchFamily="2" charset="-78"/>
                <a:cs typeface="Al Nile" pitchFamily="2" charset="-78"/>
              </a:rPr>
              <a:t>).</a:t>
            </a:r>
            <a:br>
              <a:rPr lang="en-US" sz="2800" dirty="0">
                <a:latin typeface="Al Nile" pitchFamily="2" charset="-78"/>
                <a:cs typeface="Al Nile" pitchFamily="2" charset="-78"/>
              </a:rPr>
            </a:b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261849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B56E5D-E1B4-9B43-AC71-F69DD8F6B2C6}"/>
              </a:ext>
            </a:extLst>
          </p:cNvPr>
          <p:cNvPicPr>
            <a:picLocks noChangeAspect="1"/>
          </p:cNvPicPr>
          <p:nvPr/>
        </p:nvPicPr>
        <p:blipFill>
          <a:blip r:embed="rId2"/>
          <a:stretch>
            <a:fillRect/>
          </a:stretch>
        </p:blipFill>
        <p:spPr>
          <a:xfrm>
            <a:off x="882660" y="1630348"/>
            <a:ext cx="8096824" cy="3597303"/>
          </a:xfrm>
          <a:prstGeom prst="rect">
            <a:avLst/>
          </a:prstGeom>
        </p:spPr>
      </p:pic>
    </p:spTree>
    <p:extLst>
      <p:ext uri="{BB962C8B-B14F-4D97-AF65-F5344CB8AC3E}">
        <p14:creationId xmlns:p14="http://schemas.microsoft.com/office/powerpoint/2010/main" val="270651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EAEA2F-9C54-5141-9FCF-7C5D46DE5E79}"/>
              </a:ext>
            </a:extLst>
          </p:cNvPr>
          <p:cNvPicPr>
            <a:picLocks noChangeAspect="1"/>
          </p:cNvPicPr>
          <p:nvPr/>
        </p:nvPicPr>
        <p:blipFill>
          <a:blip r:embed="rId2"/>
          <a:stretch>
            <a:fillRect/>
          </a:stretch>
        </p:blipFill>
        <p:spPr>
          <a:xfrm>
            <a:off x="4889552" y="1472338"/>
            <a:ext cx="4797988" cy="3598491"/>
          </a:xfrm>
          <a:prstGeom prst="rect">
            <a:avLst/>
          </a:prstGeom>
        </p:spPr>
      </p:pic>
      <p:pic>
        <p:nvPicPr>
          <p:cNvPr id="4" name="Picture 2" descr="http://saud-p.com/tutorials/tut_3_3.jpg">
            <a:extLst>
              <a:ext uri="{FF2B5EF4-FFF2-40B4-BE49-F238E27FC236}">
                <a16:creationId xmlns:a16="http://schemas.microsoft.com/office/drawing/2014/main" id="{097781D4-2D96-7844-B5D5-9D172E019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14" y="364280"/>
            <a:ext cx="4186436" cy="27797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aud-p.com/tutorials/tut_3_4.jpg">
            <a:extLst>
              <a:ext uri="{FF2B5EF4-FFF2-40B4-BE49-F238E27FC236}">
                <a16:creationId xmlns:a16="http://schemas.microsoft.com/office/drawing/2014/main" id="{583156AA-1300-E547-A7DE-661E05A32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14" y="3649935"/>
            <a:ext cx="4186436" cy="277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1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55A193-87B7-B048-B90B-0FBB557C6420}"/>
              </a:ext>
            </a:extLst>
          </p:cNvPr>
          <p:cNvPicPr>
            <a:picLocks noChangeAspect="1"/>
          </p:cNvPicPr>
          <p:nvPr/>
        </p:nvPicPr>
        <p:blipFill>
          <a:blip r:embed="rId2"/>
          <a:stretch>
            <a:fillRect/>
          </a:stretch>
        </p:blipFill>
        <p:spPr>
          <a:xfrm>
            <a:off x="0" y="585330"/>
            <a:ext cx="9344048" cy="5427566"/>
          </a:xfrm>
          <a:prstGeom prst="rect">
            <a:avLst/>
          </a:prstGeom>
        </p:spPr>
      </p:pic>
    </p:spTree>
    <p:extLst>
      <p:ext uri="{BB962C8B-B14F-4D97-AF65-F5344CB8AC3E}">
        <p14:creationId xmlns:p14="http://schemas.microsoft.com/office/powerpoint/2010/main" val="327126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3470-0F24-7447-910E-D6CCAABABC38}"/>
              </a:ext>
            </a:extLst>
          </p:cNvPr>
          <p:cNvSpPr>
            <a:spLocks noGrp="1"/>
          </p:cNvSpPr>
          <p:nvPr>
            <p:ph type="title"/>
          </p:nvPr>
        </p:nvSpPr>
        <p:spPr>
          <a:xfrm>
            <a:off x="797649" y="1668377"/>
            <a:ext cx="8596668" cy="1664369"/>
          </a:xfrm>
        </p:spPr>
        <p:txBody>
          <a:bodyPr>
            <a:normAutofit/>
          </a:bodyPr>
          <a:lstStyle/>
          <a:p>
            <a:pPr algn="just" rtl="1"/>
            <a:r>
              <a:rPr lang="ar-SA" dirty="0">
                <a:latin typeface="Al Nile" pitchFamily="2" charset="-78"/>
                <a:cs typeface="Al Nile" pitchFamily="2" charset="-78"/>
              </a:rPr>
              <a:t> </a:t>
            </a:r>
            <a:endParaRPr lang="en-US" dirty="0">
              <a:latin typeface="Al Nile" pitchFamily="2" charset="-78"/>
              <a:cs typeface="Al Nile" pitchFamily="2" charset="-78"/>
            </a:endParaRPr>
          </a:p>
        </p:txBody>
      </p:sp>
      <p:sp>
        <p:nvSpPr>
          <p:cNvPr id="3" name="TextBox 2">
            <a:extLst>
              <a:ext uri="{FF2B5EF4-FFF2-40B4-BE49-F238E27FC236}">
                <a16:creationId xmlns:a16="http://schemas.microsoft.com/office/drawing/2014/main" id="{89D3B17B-AF66-7D43-8185-756CBCB49A11}"/>
              </a:ext>
            </a:extLst>
          </p:cNvPr>
          <p:cNvSpPr txBox="1"/>
          <p:nvPr/>
        </p:nvSpPr>
        <p:spPr>
          <a:xfrm>
            <a:off x="6533147" y="4271211"/>
            <a:ext cx="184731" cy="369332"/>
          </a:xfrm>
          <a:prstGeom prst="rect">
            <a:avLst/>
          </a:prstGeom>
          <a:noFill/>
        </p:spPr>
        <p:txBody>
          <a:bodyPr wrap="none" rtlCol="0">
            <a:spAutoFit/>
          </a:bodyPr>
          <a:lstStyle/>
          <a:p>
            <a:endParaRPr lang="en-US" dirty="0"/>
          </a:p>
        </p:txBody>
      </p:sp>
      <p:sp>
        <p:nvSpPr>
          <p:cNvPr id="4" name="Title 1">
            <a:extLst>
              <a:ext uri="{FF2B5EF4-FFF2-40B4-BE49-F238E27FC236}">
                <a16:creationId xmlns:a16="http://schemas.microsoft.com/office/drawing/2014/main" id="{9D8106C1-4220-7246-979D-61A0C1FEFDAB}"/>
              </a:ext>
            </a:extLst>
          </p:cNvPr>
          <p:cNvSpPr txBox="1">
            <a:spLocks/>
          </p:cNvSpPr>
          <p:nvPr/>
        </p:nvSpPr>
        <p:spPr>
          <a:xfrm>
            <a:off x="653270" y="2202280"/>
            <a:ext cx="8596668" cy="166436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ar-SA" sz="3200" dirty="0">
                <a:solidFill>
                  <a:schemeClr val="tx1"/>
                </a:solidFill>
                <a:latin typeface="Al Nile" pitchFamily="2" charset="-78"/>
                <a:cs typeface="Al Nile" pitchFamily="2" charset="-78"/>
              </a:rPr>
              <a:t>لم تعد الصورة في مجال الإعلام لها وظيفة ثانوية أو مكمّلة للخبر؛ بل أصبحت في بعض الأحيان تتعدّى ذلك لتصبح مصدراً رئيساً في حصولنا على المعلومات والأخبار.</a:t>
            </a:r>
            <a:endParaRPr lang="en-US" sz="3200" dirty="0">
              <a:solidFill>
                <a:schemeClr val="tx1"/>
              </a:solidFill>
              <a:latin typeface="Al Nile" pitchFamily="2" charset="-78"/>
              <a:cs typeface="Al Nile" pitchFamily="2" charset="-78"/>
            </a:endParaRPr>
          </a:p>
        </p:txBody>
      </p:sp>
    </p:spTree>
    <p:extLst>
      <p:ext uri="{BB962C8B-B14F-4D97-AF65-F5344CB8AC3E}">
        <p14:creationId xmlns:p14="http://schemas.microsoft.com/office/powerpoint/2010/main" val="1999293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ECBFA4-D613-9D49-8E84-F2B56FC77F78}"/>
              </a:ext>
            </a:extLst>
          </p:cNvPr>
          <p:cNvPicPr>
            <a:picLocks noChangeAspect="1"/>
          </p:cNvPicPr>
          <p:nvPr/>
        </p:nvPicPr>
        <p:blipFill>
          <a:blip r:embed="rId2"/>
          <a:stretch>
            <a:fillRect/>
          </a:stretch>
        </p:blipFill>
        <p:spPr>
          <a:xfrm>
            <a:off x="868743" y="1547207"/>
            <a:ext cx="7702221" cy="3763585"/>
          </a:xfrm>
          <a:prstGeom prst="rect">
            <a:avLst/>
          </a:prstGeom>
        </p:spPr>
      </p:pic>
    </p:spTree>
    <p:extLst>
      <p:ext uri="{BB962C8B-B14F-4D97-AF65-F5344CB8AC3E}">
        <p14:creationId xmlns:p14="http://schemas.microsoft.com/office/powerpoint/2010/main" val="304338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55D9-45E8-754A-8616-18E0A933CF4C}"/>
              </a:ext>
            </a:extLst>
          </p:cNvPr>
          <p:cNvSpPr>
            <a:spLocks noGrp="1"/>
          </p:cNvSpPr>
          <p:nvPr>
            <p:ph type="title"/>
          </p:nvPr>
        </p:nvSpPr>
        <p:spPr>
          <a:xfrm>
            <a:off x="367445" y="2530402"/>
            <a:ext cx="8911687" cy="1280890"/>
          </a:xfrm>
        </p:spPr>
        <p:txBody>
          <a:bodyPr>
            <a:normAutofit fontScale="90000"/>
          </a:bodyPr>
          <a:lstStyle/>
          <a:p>
            <a:pPr algn="ctr" rtl="1"/>
            <a:r>
              <a:rPr lang="ar-JO" dirty="0">
                <a:solidFill>
                  <a:schemeClr val="tx1"/>
                </a:solidFill>
                <a:latin typeface="Al Nile" pitchFamily="2" charset="-78"/>
                <a:cs typeface="Al Nile" pitchFamily="2" charset="-78"/>
              </a:rPr>
              <a:t>فكلما كانت سرعته أعلى .. كلما كان الضوء الداخل أقل. </a:t>
            </a:r>
            <a:br>
              <a:rPr lang="ar-JO" dirty="0">
                <a:solidFill>
                  <a:schemeClr val="tx1"/>
                </a:solidFill>
                <a:latin typeface="Al Nile" pitchFamily="2" charset="-78"/>
                <a:cs typeface="Al Nile" pitchFamily="2" charset="-78"/>
              </a:rPr>
            </a:br>
            <a:r>
              <a:rPr lang="ar-JO" dirty="0">
                <a:solidFill>
                  <a:schemeClr val="tx1"/>
                </a:solidFill>
                <a:latin typeface="Al Nile" pitchFamily="2" charset="-78"/>
                <a:cs typeface="Al Nile" pitchFamily="2" charset="-78"/>
              </a:rPr>
              <a:t>وكلما كانت سرعته أقل .. كلما كان الضوء الداخل أكثر </a:t>
            </a:r>
            <a:r>
              <a:rPr lang="ar-JO" dirty="0">
                <a:solidFill>
                  <a:schemeClr val="tx1"/>
                </a:solidFill>
                <a:latin typeface="Simplified Arabic" panose="02020603050405020304" pitchFamily="18" charset="-78"/>
                <a:cs typeface="Simplified Arabic" panose="02020603050405020304" pitchFamily="18" charset="-78"/>
              </a:rPr>
              <a:t>.</a:t>
            </a:r>
            <a:br>
              <a:rPr lang="ar-JO" dirty="0">
                <a:solidFill>
                  <a:schemeClr val="tx1"/>
                </a:solidFill>
                <a:latin typeface="Simplified Arabic" panose="02020603050405020304" pitchFamily="18" charset="-78"/>
                <a:cs typeface="Simplified Arabic" panose="02020603050405020304" pitchFamily="18" charset="-78"/>
              </a:rPr>
            </a:br>
            <a:br>
              <a:rPr lang="ar-JO" dirty="0">
                <a:solidFill>
                  <a:schemeClr val="tx1"/>
                </a:solidFill>
                <a:latin typeface="Simplified Arabic" panose="02020603050405020304" pitchFamily="18" charset="-78"/>
                <a:cs typeface="Simplified Arabic" panose="02020603050405020304" pitchFamily="18" charset="-78"/>
              </a:rPr>
            </a:br>
            <a:endParaRPr lang="en-US" dirty="0">
              <a:solidFill>
                <a:schemeClr val="tx1"/>
              </a:solidFill>
            </a:endParaRPr>
          </a:p>
        </p:txBody>
      </p:sp>
      <p:sp>
        <p:nvSpPr>
          <p:cNvPr id="3" name="TextBox 2">
            <a:extLst>
              <a:ext uri="{FF2B5EF4-FFF2-40B4-BE49-F238E27FC236}">
                <a16:creationId xmlns:a16="http://schemas.microsoft.com/office/drawing/2014/main" id="{5620B083-3B56-D445-AB35-364765BAFB47}"/>
              </a:ext>
            </a:extLst>
          </p:cNvPr>
          <p:cNvSpPr txBox="1"/>
          <p:nvPr/>
        </p:nvSpPr>
        <p:spPr>
          <a:xfrm>
            <a:off x="4028039" y="795100"/>
            <a:ext cx="1590500" cy="769441"/>
          </a:xfrm>
          <a:prstGeom prst="rect">
            <a:avLst/>
          </a:prstGeom>
          <a:noFill/>
        </p:spPr>
        <p:txBody>
          <a:bodyPr wrap="none" rtlCol="0">
            <a:spAutoFit/>
          </a:bodyPr>
          <a:lstStyle/>
          <a:p>
            <a:pPr marL="0" algn="r" defTabSz="457200" rtl="1" eaLnBrk="1" latinLnBrk="0" hangingPunct="1"/>
            <a:r>
              <a:rPr lang="ar-SA" sz="4400" dirty="0">
                <a:solidFill>
                  <a:schemeClr val="accent1"/>
                </a:solidFill>
                <a:latin typeface="Al Nile" pitchFamily="2" charset="-78"/>
                <a:cs typeface="Al Nile" pitchFamily="2" charset="-78"/>
              </a:rPr>
              <a:t>باختصار </a:t>
            </a:r>
            <a:endParaRPr lang="en-US" sz="4400" dirty="0">
              <a:solidFill>
                <a:schemeClr val="accent1"/>
              </a:solidFill>
              <a:latin typeface="Al Nile" pitchFamily="2" charset="-78"/>
              <a:cs typeface="Al Nile" pitchFamily="2" charset="-78"/>
            </a:endParaRPr>
          </a:p>
        </p:txBody>
      </p:sp>
    </p:spTree>
    <p:extLst>
      <p:ext uri="{BB962C8B-B14F-4D97-AF65-F5344CB8AC3E}">
        <p14:creationId xmlns:p14="http://schemas.microsoft.com/office/powerpoint/2010/main" val="131157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9F1F-FCD5-A244-B0DA-F8EAB2ED5B79}"/>
              </a:ext>
            </a:extLst>
          </p:cNvPr>
          <p:cNvSpPr>
            <a:spLocks noGrp="1"/>
          </p:cNvSpPr>
          <p:nvPr>
            <p:ph type="title"/>
          </p:nvPr>
        </p:nvSpPr>
        <p:spPr>
          <a:xfrm>
            <a:off x="-2341375" y="553586"/>
            <a:ext cx="8911687" cy="1280890"/>
          </a:xfrm>
        </p:spPr>
        <p:txBody>
          <a:bodyPr/>
          <a:lstStyle/>
          <a:p>
            <a:pPr algn="r" defTabSz="457200" rtl="1" eaLnBrk="1" latinLnBrk="0" hangingPunct="1">
              <a:spcBef>
                <a:spcPct val="0"/>
              </a:spcBef>
              <a:buNone/>
            </a:pPr>
            <a:r>
              <a:rPr lang="ar-SA" dirty="0">
                <a:latin typeface="Al Nile" pitchFamily="2" charset="-78"/>
                <a:cs typeface="Al Nile" pitchFamily="2" charset="-78"/>
              </a:rPr>
              <a:t>مراعات الضوء عند التصوير:</a:t>
            </a:r>
            <a:endParaRPr lang="en-US" dirty="0">
              <a:latin typeface="Al Nile" pitchFamily="2" charset="-78"/>
              <a:cs typeface="Al Nile" pitchFamily="2" charset="-78"/>
            </a:endParaRPr>
          </a:p>
        </p:txBody>
      </p:sp>
      <p:sp>
        <p:nvSpPr>
          <p:cNvPr id="3" name="TextBox 2">
            <a:extLst>
              <a:ext uri="{FF2B5EF4-FFF2-40B4-BE49-F238E27FC236}">
                <a16:creationId xmlns:a16="http://schemas.microsoft.com/office/drawing/2014/main" id="{FEBBFD78-4C9D-814E-9282-5B67C0B22ED0}"/>
              </a:ext>
            </a:extLst>
          </p:cNvPr>
          <p:cNvSpPr txBox="1"/>
          <p:nvPr/>
        </p:nvSpPr>
        <p:spPr>
          <a:xfrm>
            <a:off x="450292" y="1580042"/>
            <a:ext cx="9267145" cy="4339650"/>
          </a:xfrm>
          <a:prstGeom prst="rect">
            <a:avLst/>
          </a:prstGeom>
          <a:noFill/>
        </p:spPr>
        <p:txBody>
          <a:bodyPr wrap="square" rtlCol="0">
            <a:spAutoFit/>
          </a:bodyPr>
          <a:lstStyle/>
          <a:p>
            <a:pPr algn="just" rtl="1"/>
            <a:r>
              <a:rPr lang="en-US" sz="2400" b="1" dirty="0"/>
              <a:t> </a:t>
            </a:r>
            <a:r>
              <a:rPr lang="ar-SY" sz="2800" b="1" dirty="0">
                <a:latin typeface="Al Nile" pitchFamily="2" charset="-78"/>
                <a:cs typeface="Al Nile" pitchFamily="2" charset="-78"/>
              </a:rPr>
              <a:t>المصدر الأساس للضوء في العادة هو الشمس بالإضافة الى الإضاءة الداخلية</a:t>
            </a:r>
          </a:p>
          <a:p>
            <a:pPr algn="just" rtl="1"/>
            <a:endParaRPr lang="ar-SY" sz="2800" b="1" dirty="0">
              <a:solidFill>
                <a:schemeClr val="accent1"/>
              </a:solidFill>
              <a:latin typeface="Al Nile" pitchFamily="2" charset="-78"/>
              <a:cs typeface="Al Nile" pitchFamily="2" charset="-78"/>
            </a:endParaRPr>
          </a:p>
          <a:p>
            <a:pPr algn="just" rtl="1"/>
            <a:r>
              <a:rPr lang="ar-SY" sz="2800" b="1" dirty="0">
                <a:solidFill>
                  <a:schemeClr val="accent1"/>
                </a:solidFill>
                <a:latin typeface="Al Nile" pitchFamily="2" charset="-78"/>
                <a:cs typeface="Al Nile" pitchFamily="2" charset="-78"/>
              </a:rPr>
              <a:t> للتصوير الداخلي</a:t>
            </a:r>
            <a:r>
              <a:rPr lang="en-US" sz="2800" b="1" dirty="0">
                <a:solidFill>
                  <a:schemeClr val="accent1"/>
                </a:solidFill>
                <a:latin typeface="Al Nile" pitchFamily="2" charset="-78"/>
                <a:cs typeface="Al Nile" pitchFamily="2" charset="-78"/>
              </a:rPr>
              <a:t> </a:t>
            </a:r>
            <a:r>
              <a:rPr lang="ar-SA" sz="2800" b="1" dirty="0">
                <a:solidFill>
                  <a:schemeClr val="accent1"/>
                </a:solidFill>
                <a:latin typeface="Al Nile" pitchFamily="2" charset="-78"/>
                <a:cs typeface="Al Nile" pitchFamily="2" charset="-78"/>
              </a:rPr>
              <a:t>:</a:t>
            </a:r>
          </a:p>
          <a:p>
            <a:pPr algn="just" rtl="1"/>
            <a:r>
              <a:rPr lang="ar-SY" sz="2800" dirty="0">
                <a:latin typeface="Al Nile" pitchFamily="2" charset="-78"/>
                <a:cs typeface="Al Nile" pitchFamily="2" charset="-78"/>
              </a:rPr>
              <a:t>الوضعيّة الصحيحة للتصوير دائماً أن يكون مصدر الإضاءة (سواء كانت الشمس أو أي  مصدر إضاءة آخر) خلف المصور أو على أحد جانبيْه؛ بحيث تضيء وجه الشخص أو المشهد المراد تصويره. التقاط أية صورة بوضعية تكون فيها الإضاءة مقابل عدسة المصور سيؤدي إلى ظهور الشخص أو المشهد مغطى بالسواد، وهو أمر في العادة غيرُ مرغوب، إلا إذا كان الهدف من الصورة هو إظهار لحظةِ الغروب والشروق، أو إظهار موضوع الصورة مظللاً عن قصْد، كما هو الحال في صور السلوويت (</a:t>
            </a:r>
            <a:r>
              <a:rPr lang="en-US" sz="2800" dirty="0">
                <a:latin typeface="Al Nile" pitchFamily="2" charset="-78"/>
                <a:cs typeface="Al Nile" pitchFamily="2" charset="-78"/>
              </a:rPr>
              <a:t>Silhouette</a:t>
            </a:r>
            <a:r>
              <a:rPr lang="ar-SY" sz="2800" dirty="0">
                <a:latin typeface="Al Nile" pitchFamily="2" charset="-78"/>
                <a:cs typeface="Al Nile" pitchFamily="2" charset="-78"/>
              </a:rPr>
              <a:t>).</a:t>
            </a:r>
            <a:endParaRPr lang="en-US" sz="2800" dirty="0">
              <a:latin typeface="Al Nile" pitchFamily="2" charset="-78"/>
              <a:cs typeface="Al Nile" pitchFamily="2" charset="-78"/>
            </a:endParaRPr>
          </a:p>
          <a:p>
            <a:pPr algn="r" rtl="1"/>
            <a:endParaRPr lang="en-US" sz="2400" dirty="0"/>
          </a:p>
        </p:txBody>
      </p:sp>
    </p:spTree>
    <p:extLst>
      <p:ext uri="{BB962C8B-B14F-4D97-AF65-F5344CB8AC3E}">
        <p14:creationId xmlns:p14="http://schemas.microsoft.com/office/powerpoint/2010/main" val="3430007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www.majalisna.com/myfiles/20777/2497582983.jpg">
            <a:extLst>
              <a:ext uri="{FF2B5EF4-FFF2-40B4-BE49-F238E27FC236}">
                <a16:creationId xmlns:a16="http://schemas.microsoft.com/office/drawing/2014/main" id="{52B32FDB-C05B-9345-B898-08BBBC22B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391" y="1797267"/>
            <a:ext cx="6352873" cy="42987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636F7F-DFCF-BD49-9A62-0C8D51CF5B64}"/>
              </a:ext>
            </a:extLst>
          </p:cNvPr>
          <p:cNvSpPr txBox="1"/>
          <p:nvPr/>
        </p:nvSpPr>
        <p:spPr>
          <a:xfrm>
            <a:off x="3444248" y="1275534"/>
            <a:ext cx="2651752" cy="738664"/>
          </a:xfrm>
          <a:prstGeom prst="rect">
            <a:avLst/>
          </a:prstGeom>
          <a:noFill/>
        </p:spPr>
        <p:txBody>
          <a:bodyPr wrap="none" rtlCol="0">
            <a:spAutoFit/>
          </a:bodyPr>
          <a:lstStyle/>
          <a:p>
            <a:pPr algn="r" rtl="1"/>
            <a:r>
              <a:rPr lang="ar-SY" sz="2400" dirty="0">
                <a:solidFill>
                  <a:schemeClr val="accent1"/>
                </a:solidFill>
                <a:latin typeface="Al Nile" pitchFamily="2" charset="-78"/>
                <a:cs typeface="Al Nile" pitchFamily="2" charset="-78"/>
              </a:rPr>
              <a:t>صور "سلوويت" وقت الغروب.</a:t>
            </a:r>
            <a:endParaRPr lang="en-US" sz="2400" dirty="0">
              <a:solidFill>
                <a:schemeClr val="accent1"/>
              </a:solidFill>
              <a:latin typeface="Al Nile" pitchFamily="2" charset="-78"/>
              <a:cs typeface="Al Nile" pitchFamily="2" charset="-78"/>
            </a:endParaRPr>
          </a:p>
          <a:p>
            <a:pPr marL="0" algn="r" defTabSz="457200" rtl="1" eaLnBrk="1" latinLnBrk="0" hangingPunct="1"/>
            <a:endParaRPr lang="en-US" dirty="0"/>
          </a:p>
        </p:txBody>
      </p:sp>
    </p:spTree>
    <p:extLst>
      <p:ext uri="{BB962C8B-B14F-4D97-AF65-F5344CB8AC3E}">
        <p14:creationId xmlns:p14="http://schemas.microsoft.com/office/powerpoint/2010/main" val="1828852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8F58-5E70-A946-880C-B26EBC296921}"/>
              </a:ext>
            </a:extLst>
          </p:cNvPr>
          <p:cNvSpPr>
            <a:spLocks noGrp="1"/>
          </p:cNvSpPr>
          <p:nvPr>
            <p:ph type="title"/>
          </p:nvPr>
        </p:nvSpPr>
        <p:spPr>
          <a:xfrm>
            <a:off x="2231756" y="2525356"/>
            <a:ext cx="5114602" cy="1280890"/>
          </a:xfrm>
        </p:spPr>
        <p:txBody>
          <a:bodyPr>
            <a:normAutofit/>
          </a:bodyPr>
          <a:lstStyle/>
          <a:p>
            <a:pPr algn="r" rtl="1"/>
            <a:r>
              <a:rPr lang="ar-JO" b="1" dirty="0"/>
              <a:t>مبادئ تكوين الصورة</a:t>
            </a:r>
            <a:br>
              <a:rPr lang="en-US" dirty="0"/>
            </a:br>
            <a:endParaRPr lang="en-US" dirty="0"/>
          </a:p>
        </p:txBody>
      </p:sp>
    </p:spTree>
    <p:extLst>
      <p:ext uri="{BB962C8B-B14F-4D97-AF65-F5344CB8AC3E}">
        <p14:creationId xmlns:p14="http://schemas.microsoft.com/office/powerpoint/2010/main" val="269386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339E76-52C5-C34E-A343-772C48E68297}"/>
              </a:ext>
            </a:extLst>
          </p:cNvPr>
          <p:cNvSpPr>
            <a:spLocks noGrp="1"/>
          </p:cNvSpPr>
          <p:nvPr>
            <p:ph type="title"/>
          </p:nvPr>
        </p:nvSpPr>
        <p:spPr>
          <a:xfrm>
            <a:off x="712922" y="1441342"/>
            <a:ext cx="9113003" cy="3598835"/>
          </a:xfrm>
        </p:spPr>
        <p:txBody>
          <a:bodyPr>
            <a:noAutofit/>
          </a:bodyPr>
          <a:lstStyle/>
          <a:p>
            <a:pPr algn="r" rtl="1"/>
            <a:r>
              <a:rPr lang="en-US" sz="2800" b="1" dirty="0">
                <a:latin typeface="Al Nile" pitchFamily="2" charset="-78"/>
                <a:ea typeface="Calibri" panose="020F0502020204030204" pitchFamily="34" charset="0"/>
                <a:cs typeface="Al Nile" pitchFamily="2" charset="-78"/>
              </a:rPr>
              <a:t>1</a:t>
            </a:r>
            <a:r>
              <a:rPr lang="ar-SY" sz="2800" b="1" dirty="0">
                <a:latin typeface="Al Nile" pitchFamily="2" charset="-78"/>
                <a:ea typeface="Calibri" panose="020F0502020204030204" pitchFamily="34" charset="0"/>
                <a:cs typeface="Al Nile" pitchFamily="2" charset="-78"/>
              </a:rPr>
              <a:t>- مبدأ التثليث (</a:t>
            </a:r>
            <a:r>
              <a:rPr lang="en-US" sz="2800" b="1" dirty="0">
                <a:latin typeface="Al Nile" pitchFamily="2" charset="-78"/>
                <a:ea typeface="Calibri" panose="020F0502020204030204" pitchFamily="34" charset="0"/>
                <a:cs typeface="Al Nile" pitchFamily="2" charset="-78"/>
              </a:rPr>
              <a:t>The Rule of Thirds</a:t>
            </a:r>
            <a:r>
              <a:rPr lang="ar-SY" sz="2800" b="1" dirty="0">
                <a:latin typeface="Al Nile" pitchFamily="2" charset="-78"/>
                <a:ea typeface="Calibri" panose="020F0502020204030204" pitchFamily="34" charset="0"/>
                <a:cs typeface="Al Nile" pitchFamily="2" charset="-78"/>
              </a:rPr>
              <a:t>):</a:t>
            </a:r>
            <a:br>
              <a:rPr lang="ar-SY" sz="2800" b="1" dirty="0">
                <a:latin typeface="Al Nile" pitchFamily="2" charset="-78"/>
                <a:ea typeface="Calibri" panose="020F0502020204030204" pitchFamily="34" charset="0"/>
                <a:cs typeface="Al Nile" pitchFamily="2" charset="-78"/>
              </a:rPr>
            </a:br>
            <a:r>
              <a:rPr lang="ar-SY" sz="2800" b="1" dirty="0">
                <a:latin typeface="Al Nile" pitchFamily="2" charset="-78"/>
                <a:ea typeface="Calibri" panose="020F0502020204030204" pitchFamily="34" charset="0"/>
                <a:cs typeface="Al Nile" pitchFamily="2" charset="-78"/>
              </a:rPr>
              <a:t> </a:t>
            </a:r>
            <a:r>
              <a:rPr lang="ar-SY" sz="2800" dirty="0">
                <a:solidFill>
                  <a:schemeClr val="tx1"/>
                </a:solidFill>
                <a:latin typeface="Al Nile" pitchFamily="2" charset="-78"/>
                <a:ea typeface="Calibri" panose="020F0502020204030204" pitchFamily="34" charset="0"/>
                <a:cs typeface="Al Nile" pitchFamily="2" charset="-78"/>
              </a:rPr>
              <a:t>هو مبدأ يقوم على أساس تقسيم للمشهد المراد تصويره ووضع موضوع التصوير في مكان محدد داخل إطار الصورة، وذلك من خلال رسم خطوط وهمية أفقية وعامودية؛ بحيث يكون المشهد به خطّان طوليّان وآخران عرضيّان، يتقاطعان في أربع نقاط، تسمّى بـ "نقاط الاهتمام" (</a:t>
            </a:r>
            <a:r>
              <a:rPr lang="en-US" sz="2800" dirty="0">
                <a:solidFill>
                  <a:schemeClr val="tx1"/>
                </a:solidFill>
                <a:latin typeface="Al Nile" pitchFamily="2" charset="-78"/>
                <a:ea typeface="Calibri" panose="020F0502020204030204" pitchFamily="34" charset="0"/>
                <a:cs typeface="Al Nile" pitchFamily="2" charset="-78"/>
              </a:rPr>
              <a:t>Points of Interest</a:t>
            </a:r>
            <a:r>
              <a:rPr lang="ar-SY" sz="2800" dirty="0">
                <a:solidFill>
                  <a:schemeClr val="tx1"/>
                </a:solidFill>
                <a:latin typeface="Al Nile" pitchFamily="2" charset="-78"/>
                <a:ea typeface="Calibri" panose="020F0502020204030204" pitchFamily="34" charset="0"/>
                <a:cs typeface="Al Nile" pitchFamily="2" charset="-78"/>
              </a:rPr>
              <a:t>) والتي ينبغي الحرص على وضع موضوع الصورة على إحداها بدل وضعه في الوسط، وذلك لإعطاء الصورة قوة وحضوراً وجمالية أكثر.في العادة ينبغي مراعاة هذا المبدأ في جميع الصور التي يتمّ التقاطها - بخاصة إنْ كان هناك عنصر رئيس واحد نريد إبرازه، سواء أكان ذلك في صور البورتريه أو غير ذلك من أنواع التصوير.</a:t>
            </a:r>
            <a:br>
              <a:rPr lang="en-US" sz="2800" dirty="0">
                <a:solidFill>
                  <a:schemeClr val="tx1"/>
                </a:solidFill>
                <a:latin typeface="Al Nile" pitchFamily="2" charset="-78"/>
                <a:ea typeface="Calibri" panose="020F0502020204030204" pitchFamily="34" charset="0"/>
                <a:cs typeface="Al Nile" pitchFamily="2" charset="-78"/>
              </a:rPr>
            </a:br>
            <a:endParaRPr lang="en-US" sz="2800" dirty="0">
              <a:solidFill>
                <a:schemeClr val="tx1"/>
              </a:solidFill>
              <a:latin typeface="Al Nile" pitchFamily="2" charset="-78"/>
              <a:cs typeface="Al Nile" pitchFamily="2" charset="-78"/>
            </a:endParaRPr>
          </a:p>
        </p:txBody>
      </p:sp>
    </p:spTree>
    <p:extLst>
      <p:ext uri="{BB962C8B-B14F-4D97-AF65-F5344CB8AC3E}">
        <p14:creationId xmlns:p14="http://schemas.microsoft.com/office/powerpoint/2010/main" val="3737857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069F7A-FE65-7947-9032-C6250D48049B}"/>
              </a:ext>
            </a:extLst>
          </p:cNvPr>
          <p:cNvPicPr>
            <a:picLocks noChangeAspect="1"/>
          </p:cNvPicPr>
          <p:nvPr/>
        </p:nvPicPr>
        <p:blipFill>
          <a:blip r:embed="rId2"/>
          <a:stretch>
            <a:fillRect/>
          </a:stretch>
        </p:blipFill>
        <p:spPr>
          <a:xfrm>
            <a:off x="2420879" y="3417376"/>
            <a:ext cx="3729738" cy="2596482"/>
          </a:xfrm>
          <a:prstGeom prst="rect">
            <a:avLst/>
          </a:prstGeom>
        </p:spPr>
      </p:pic>
      <p:pic>
        <p:nvPicPr>
          <p:cNvPr id="6" name="Picture 5">
            <a:extLst>
              <a:ext uri="{FF2B5EF4-FFF2-40B4-BE49-F238E27FC236}">
                <a16:creationId xmlns:a16="http://schemas.microsoft.com/office/drawing/2014/main" id="{B544A5EF-971F-744B-9786-9AFA24933092}"/>
              </a:ext>
            </a:extLst>
          </p:cNvPr>
          <p:cNvPicPr>
            <a:picLocks noChangeAspect="1"/>
          </p:cNvPicPr>
          <p:nvPr/>
        </p:nvPicPr>
        <p:blipFill>
          <a:blip r:embed="rId3"/>
          <a:stretch>
            <a:fillRect/>
          </a:stretch>
        </p:blipFill>
        <p:spPr>
          <a:xfrm>
            <a:off x="373582" y="462597"/>
            <a:ext cx="3912166" cy="2596482"/>
          </a:xfrm>
          <a:prstGeom prst="rect">
            <a:avLst/>
          </a:prstGeom>
        </p:spPr>
      </p:pic>
      <p:pic>
        <p:nvPicPr>
          <p:cNvPr id="8" name="Picture 7">
            <a:extLst>
              <a:ext uri="{FF2B5EF4-FFF2-40B4-BE49-F238E27FC236}">
                <a16:creationId xmlns:a16="http://schemas.microsoft.com/office/drawing/2014/main" id="{C5840993-E382-934B-8257-705DE2F211AE}"/>
              </a:ext>
            </a:extLst>
          </p:cNvPr>
          <p:cNvPicPr>
            <a:picLocks noChangeAspect="1"/>
          </p:cNvPicPr>
          <p:nvPr/>
        </p:nvPicPr>
        <p:blipFill>
          <a:blip r:embed="rId4"/>
          <a:stretch>
            <a:fillRect/>
          </a:stretch>
        </p:blipFill>
        <p:spPr>
          <a:xfrm>
            <a:off x="4608095" y="462597"/>
            <a:ext cx="3729738" cy="2596482"/>
          </a:xfrm>
          <a:prstGeom prst="rect">
            <a:avLst/>
          </a:prstGeom>
        </p:spPr>
      </p:pic>
    </p:spTree>
    <p:extLst>
      <p:ext uri="{BB962C8B-B14F-4D97-AF65-F5344CB8AC3E}">
        <p14:creationId xmlns:p14="http://schemas.microsoft.com/office/powerpoint/2010/main" val="2147444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F5982B-8C6C-3847-8CEA-523FCEDDF16E}"/>
              </a:ext>
            </a:extLst>
          </p:cNvPr>
          <p:cNvSpPr txBox="1">
            <a:spLocks/>
          </p:cNvSpPr>
          <p:nvPr/>
        </p:nvSpPr>
        <p:spPr>
          <a:xfrm>
            <a:off x="400816" y="394048"/>
            <a:ext cx="9233963" cy="3501324"/>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Low" rtl="1"/>
            <a:r>
              <a:rPr lang="en-US" sz="2800" b="1" dirty="0">
                <a:solidFill>
                  <a:schemeClr val="accent1"/>
                </a:solidFill>
                <a:latin typeface="Al Nile" pitchFamily="2" charset="-78"/>
                <a:cs typeface="Al Nile" pitchFamily="2" charset="-78"/>
              </a:rPr>
              <a:t>2</a:t>
            </a:r>
            <a:r>
              <a:rPr lang="ar-SA" sz="2800" b="1" dirty="0">
                <a:solidFill>
                  <a:schemeClr val="accent1"/>
                </a:solidFill>
                <a:latin typeface="Al Nile" pitchFamily="2" charset="-78"/>
                <a:cs typeface="Al Nile" pitchFamily="2" charset="-78"/>
              </a:rPr>
              <a:t>- </a:t>
            </a:r>
            <a:r>
              <a:rPr lang="ar-SY" sz="2800" b="1" dirty="0">
                <a:solidFill>
                  <a:schemeClr val="accent1"/>
                </a:solidFill>
                <a:latin typeface="Al Nile" pitchFamily="2" charset="-78"/>
                <a:cs typeface="Al Nile" pitchFamily="2" charset="-78"/>
              </a:rPr>
              <a:t>توازن العناصر (</a:t>
            </a:r>
            <a:r>
              <a:rPr lang="en-US" sz="2800" b="1" dirty="0">
                <a:solidFill>
                  <a:schemeClr val="accent1"/>
                </a:solidFill>
                <a:latin typeface="Al Nile" pitchFamily="2" charset="-78"/>
                <a:cs typeface="Al Nile" pitchFamily="2" charset="-78"/>
              </a:rPr>
              <a:t>Balance of Elements</a:t>
            </a:r>
            <a:r>
              <a:rPr lang="ar-SY" sz="2800" b="1" dirty="0">
                <a:solidFill>
                  <a:schemeClr val="accent1"/>
                </a:solidFill>
                <a:latin typeface="Al Nile" pitchFamily="2" charset="-78"/>
                <a:cs typeface="Al Nile" pitchFamily="2" charset="-78"/>
              </a:rPr>
              <a:t>): </a:t>
            </a:r>
            <a:r>
              <a:rPr lang="ar-SY" sz="2800" dirty="0">
                <a:solidFill>
                  <a:schemeClr val="tx1"/>
                </a:solidFill>
                <a:latin typeface="Al Nile" pitchFamily="2" charset="-78"/>
                <a:cs typeface="Al Nile" pitchFamily="2" charset="-78"/>
              </a:rPr>
              <a:t>قاعدة التثليث التي سبقت، لا تعني أن هناك أكثر من عنصر تحويه الصورة من خلال التركيز على عنصر واحد ووضعه في ثلث الصورة وإهمال باقي العناصر، بل ينبغي دائماً الانتباه لعناصر الصورة جميعها، والاهتمام بأن تكون في انسجام واتزان مع بعضها البعض. والتوازن الذي نعنيه هنا هو التعادل بين ثقل حضور العناصر المختلفة في الصورة أو وزنها، وذلك من</a:t>
            </a:r>
            <a:r>
              <a:rPr lang="ar-SA" sz="2800" dirty="0">
                <a:solidFill>
                  <a:schemeClr val="tx1"/>
                </a:solidFill>
                <a:latin typeface="Al Nile" pitchFamily="2" charset="-78"/>
                <a:cs typeface="Al Nile" pitchFamily="2" charset="-78"/>
              </a:rPr>
              <a:t> </a:t>
            </a:r>
            <a:r>
              <a:rPr lang="ar-SY" sz="2800" dirty="0">
                <a:solidFill>
                  <a:schemeClr val="tx1"/>
                </a:solidFill>
                <a:latin typeface="Al Nile" pitchFamily="2" charset="-78"/>
                <a:cs typeface="Al Nile" pitchFamily="2" charset="-78"/>
              </a:rPr>
              <a:t>أجل أن نشعر بالراحة عند مشاهدة الصورة؛ ففقدان ذلك الاتزان يجعل المُشاهد يشعر بوجود خللٍ ما وعدم تناسق. </a:t>
            </a:r>
            <a:endParaRPr lang="en-US" sz="2800" dirty="0">
              <a:solidFill>
                <a:schemeClr val="tx1"/>
              </a:solidFill>
              <a:latin typeface="Al Nile" pitchFamily="2" charset="-78"/>
              <a:cs typeface="Al Nile" pitchFamily="2" charset="-78"/>
            </a:endParaRPr>
          </a:p>
        </p:txBody>
      </p:sp>
      <p:pic>
        <p:nvPicPr>
          <p:cNvPr id="4" name="Picture 3" descr="BEL_7546_03">
            <a:extLst>
              <a:ext uri="{FF2B5EF4-FFF2-40B4-BE49-F238E27FC236}">
                <a16:creationId xmlns:a16="http://schemas.microsoft.com/office/drawing/2014/main" id="{C03A836E-76C1-A24C-B4CE-A29DAAB0EF9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57260" y="3429000"/>
            <a:ext cx="3485667" cy="2323778"/>
          </a:xfrm>
          <a:prstGeom prst="rect">
            <a:avLst/>
          </a:prstGeom>
          <a:noFill/>
          <a:ln>
            <a:noFill/>
          </a:ln>
        </p:spPr>
      </p:pic>
      <p:pic>
        <p:nvPicPr>
          <p:cNvPr id="6" name="Picture 5">
            <a:extLst>
              <a:ext uri="{FF2B5EF4-FFF2-40B4-BE49-F238E27FC236}">
                <a16:creationId xmlns:a16="http://schemas.microsoft.com/office/drawing/2014/main" id="{81400BC8-0969-D547-8E92-9632ACB75822}"/>
              </a:ext>
            </a:extLst>
          </p:cNvPr>
          <p:cNvPicPr>
            <a:picLocks noChangeAspect="1"/>
          </p:cNvPicPr>
          <p:nvPr/>
        </p:nvPicPr>
        <p:blipFill>
          <a:blip r:embed="rId3"/>
          <a:stretch>
            <a:fillRect/>
          </a:stretch>
        </p:blipFill>
        <p:spPr>
          <a:xfrm>
            <a:off x="4366917" y="3429000"/>
            <a:ext cx="3485667" cy="2323778"/>
          </a:xfrm>
          <a:prstGeom prst="rect">
            <a:avLst/>
          </a:prstGeom>
        </p:spPr>
      </p:pic>
      <p:pic>
        <p:nvPicPr>
          <p:cNvPr id="8" name="Picture 7">
            <a:extLst>
              <a:ext uri="{FF2B5EF4-FFF2-40B4-BE49-F238E27FC236}">
                <a16:creationId xmlns:a16="http://schemas.microsoft.com/office/drawing/2014/main" id="{CE873A7D-592A-F74C-B64F-E348A7904E43}"/>
              </a:ext>
            </a:extLst>
          </p:cNvPr>
          <p:cNvPicPr>
            <a:picLocks noChangeAspect="1"/>
          </p:cNvPicPr>
          <p:nvPr/>
        </p:nvPicPr>
        <p:blipFill>
          <a:blip r:embed="rId4"/>
          <a:stretch>
            <a:fillRect/>
          </a:stretch>
        </p:blipFill>
        <p:spPr>
          <a:xfrm>
            <a:off x="8176574" y="3429000"/>
            <a:ext cx="3614610" cy="2323778"/>
          </a:xfrm>
          <a:prstGeom prst="rect">
            <a:avLst/>
          </a:prstGeom>
        </p:spPr>
      </p:pic>
    </p:spTree>
    <p:extLst>
      <p:ext uri="{BB962C8B-B14F-4D97-AF65-F5344CB8AC3E}">
        <p14:creationId xmlns:p14="http://schemas.microsoft.com/office/powerpoint/2010/main" val="3743806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1DD98-DFDB-D14A-837A-FF2CFE1675E2}"/>
              </a:ext>
            </a:extLst>
          </p:cNvPr>
          <p:cNvSpPr/>
          <p:nvPr/>
        </p:nvSpPr>
        <p:spPr>
          <a:xfrm>
            <a:off x="1801715" y="2228343"/>
            <a:ext cx="6096000" cy="2677656"/>
          </a:xfrm>
          <a:prstGeom prst="rect">
            <a:avLst/>
          </a:prstGeom>
        </p:spPr>
        <p:txBody>
          <a:bodyPr>
            <a:spAutoFit/>
          </a:bodyPr>
          <a:lstStyle/>
          <a:p>
            <a:pPr algn="r" rtl="1"/>
            <a:r>
              <a:rPr lang="ar-SA" sz="2800" dirty="0">
                <a:solidFill>
                  <a:schemeClr val="accent1"/>
                </a:solidFill>
                <a:latin typeface="Al Nile" pitchFamily="2" charset="-78"/>
                <a:cs typeface="Al Nile" pitchFamily="2" charset="-78"/>
              </a:rPr>
              <a:t>- </a:t>
            </a:r>
            <a:r>
              <a:rPr lang="ar-SA" sz="2800" dirty="0">
                <a:latin typeface="Al Nile" pitchFamily="2" charset="-78"/>
                <a:cs typeface="Al Nile" pitchFamily="2" charset="-78"/>
              </a:rPr>
              <a:t>اللون.</a:t>
            </a:r>
          </a:p>
          <a:p>
            <a:pPr algn="r" rtl="1"/>
            <a:r>
              <a:rPr lang="ar-SA" sz="2800" dirty="0">
                <a:latin typeface="Al Nile" pitchFamily="2" charset="-78"/>
                <a:cs typeface="Al Nile" pitchFamily="2" charset="-78"/>
              </a:rPr>
              <a:t>- الضوء مقابل الظل.</a:t>
            </a:r>
          </a:p>
          <a:p>
            <a:pPr algn="r" rtl="1"/>
            <a:r>
              <a:rPr lang="ar-SA" sz="2800" dirty="0">
                <a:latin typeface="Al Nile" pitchFamily="2" charset="-78"/>
                <a:cs typeface="Al Nile" pitchFamily="2" charset="-78"/>
              </a:rPr>
              <a:t>- الوزن البصري.</a:t>
            </a:r>
          </a:p>
          <a:p>
            <a:pPr algn="r" rtl="1"/>
            <a:r>
              <a:rPr lang="ar-SA" sz="2800" dirty="0">
                <a:latin typeface="Al Nile" pitchFamily="2" charset="-78"/>
                <a:cs typeface="Al Nile" pitchFamily="2" charset="-78"/>
              </a:rPr>
              <a:t>- الموضوع .</a:t>
            </a:r>
          </a:p>
          <a:p>
            <a:pPr algn="r" rtl="1"/>
            <a:r>
              <a:rPr lang="ar-SA" sz="2800" dirty="0">
                <a:latin typeface="Al Nile" pitchFamily="2" charset="-78"/>
                <a:cs typeface="Al Nile" pitchFamily="2" charset="-78"/>
              </a:rPr>
              <a:t>- علاقة العناصر ببعضها البعض.</a:t>
            </a:r>
          </a:p>
          <a:p>
            <a:pPr algn="r" rtl="1"/>
            <a:r>
              <a:rPr lang="ar-SA" sz="2800" dirty="0">
                <a:latin typeface="Al Nile" pitchFamily="2" charset="-78"/>
                <a:cs typeface="Al Nile" pitchFamily="2" charset="-78"/>
              </a:rPr>
              <a:t>- عمق الميدان مساحة سلبية.</a:t>
            </a:r>
            <a:endParaRPr lang="en-US" sz="2800" dirty="0">
              <a:latin typeface="Al Nile" pitchFamily="2" charset="-78"/>
              <a:cs typeface="Al Nile" pitchFamily="2" charset="-78"/>
            </a:endParaRPr>
          </a:p>
        </p:txBody>
      </p:sp>
      <p:sp>
        <p:nvSpPr>
          <p:cNvPr id="3" name="TextBox 2">
            <a:extLst>
              <a:ext uri="{FF2B5EF4-FFF2-40B4-BE49-F238E27FC236}">
                <a16:creationId xmlns:a16="http://schemas.microsoft.com/office/drawing/2014/main" id="{5BC15327-829D-A547-BF45-8970F88EACD8}"/>
              </a:ext>
            </a:extLst>
          </p:cNvPr>
          <p:cNvSpPr txBox="1"/>
          <p:nvPr/>
        </p:nvSpPr>
        <p:spPr>
          <a:xfrm>
            <a:off x="270431" y="733833"/>
            <a:ext cx="8898145" cy="646331"/>
          </a:xfrm>
          <a:prstGeom prst="rect">
            <a:avLst/>
          </a:prstGeom>
          <a:noFill/>
        </p:spPr>
        <p:txBody>
          <a:bodyPr wrap="square" rtlCol="0">
            <a:spAutoFit/>
          </a:bodyPr>
          <a:lstStyle/>
          <a:p>
            <a:pPr marL="0" algn="r" defTabSz="457200" rtl="1" eaLnBrk="1" latinLnBrk="0" hangingPunct="1"/>
            <a:r>
              <a:rPr lang="ar-SA" sz="3600" b="1" dirty="0">
                <a:solidFill>
                  <a:schemeClr val="accent1"/>
                </a:solidFill>
                <a:latin typeface="Al Nile" pitchFamily="2" charset="-78"/>
                <a:cs typeface="Al Nile" pitchFamily="2" charset="-78"/>
              </a:rPr>
              <a:t>بعض الجوانب التي يجب مراعاتها عند الحديث عن توازن العناصر</a:t>
            </a:r>
            <a:endParaRPr lang="en-US" sz="3600" b="1" dirty="0">
              <a:solidFill>
                <a:schemeClr val="accent1"/>
              </a:solidFill>
              <a:latin typeface="Al Nile" pitchFamily="2" charset="-78"/>
              <a:cs typeface="Al Nile" pitchFamily="2" charset="-78"/>
            </a:endParaRPr>
          </a:p>
        </p:txBody>
      </p:sp>
    </p:spTree>
    <p:extLst>
      <p:ext uri="{BB962C8B-B14F-4D97-AF65-F5344CB8AC3E}">
        <p14:creationId xmlns:p14="http://schemas.microsoft.com/office/powerpoint/2010/main" val="2660517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02A916-B403-9D42-8028-CE6747EA7401}"/>
              </a:ext>
            </a:extLst>
          </p:cNvPr>
          <p:cNvSpPr>
            <a:spLocks noGrp="1"/>
          </p:cNvSpPr>
          <p:nvPr>
            <p:ph type="title"/>
          </p:nvPr>
        </p:nvSpPr>
        <p:spPr>
          <a:xfrm>
            <a:off x="325464" y="1288140"/>
            <a:ext cx="9247763" cy="4281720"/>
          </a:xfrm>
        </p:spPr>
        <p:txBody>
          <a:bodyPr>
            <a:noAutofit/>
          </a:bodyPr>
          <a:lstStyle/>
          <a:p>
            <a:pPr algn="r" rtl="1"/>
            <a:r>
              <a:rPr lang="en-US" sz="2800" b="1" dirty="0">
                <a:latin typeface="Al Nile" pitchFamily="2" charset="-78"/>
                <a:ea typeface="Calibri" panose="020F0502020204030204" pitchFamily="34" charset="0"/>
                <a:cs typeface="Al Nile" pitchFamily="2" charset="-78"/>
              </a:rPr>
              <a:t>3</a:t>
            </a:r>
            <a:r>
              <a:rPr lang="ar-SA" sz="2800" b="1" dirty="0">
                <a:latin typeface="Al Nile" pitchFamily="2" charset="-78"/>
                <a:ea typeface="Calibri" panose="020F0502020204030204" pitchFamily="34" charset="0"/>
                <a:cs typeface="Al Nile" pitchFamily="2" charset="-78"/>
              </a:rPr>
              <a:t>- </a:t>
            </a:r>
            <a:r>
              <a:rPr lang="ar-SY" sz="2800" b="1" dirty="0">
                <a:latin typeface="Al Nile" pitchFamily="2" charset="-78"/>
                <a:ea typeface="Calibri" panose="020F0502020204030204" pitchFamily="34" charset="0"/>
                <a:cs typeface="Al Nile" pitchFamily="2" charset="-78"/>
              </a:rPr>
              <a:t>العمْق أو البعد في الصورة (</a:t>
            </a:r>
            <a:r>
              <a:rPr lang="en-US" sz="2800" b="1" dirty="0">
                <a:latin typeface="Al Nile" pitchFamily="2" charset="-78"/>
                <a:ea typeface="Calibri" panose="020F0502020204030204" pitchFamily="34" charset="0"/>
                <a:cs typeface="Al Nile" pitchFamily="2" charset="-78"/>
              </a:rPr>
              <a:t>Depth</a:t>
            </a:r>
            <a:r>
              <a:rPr lang="ar-SY" sz="2800" b="1" dirty="0">
                <a:latin typeface="Al Nile" pitchFamily="2" charset="-78"/>
                <a:ea typeface="Calibri" panose="020F0502020204030204" pitchFamily="34" charset="0"/>
                <a:cs typeface="Al Nile" pitchFamily="2" charset="-78"/>
              </a:rPr>
              <a:t>): </a:t>
            </a:r>
            <a:br>
              <a:rPr lang="ar-SY" sz="2800" b="1" dirty="0">
                <a:latin typeface="Al Nile" pitchFamily="2" charset="-78"/>
                <a:ea typeface="Calibri" panose="020F0502020204030204" pitchFamily="34" charset="0"/>
                <a:cs typeface="Al Nile" pitchFamily="2" charset="-78"/>
              </a:rPr>
            </a:br>
            <a:br>
              <a:rPr lang="ar-SY" sz="2800" b="1" dirty="0">
                <a:latin typeface="Al Nile" pitchFamily="2" charset="-78"/>
                <a:ea typeface="Calibri" panose="020F0502020204030204" pitchFamily="34" charset="0"/>
                <a:cs typeface="Al Nile" pitchFamily="2" charset="-78"/>
              </a:rPr>
            </a:br>
            <a:r>
              <a:rPr lang="ar-SY" sz="2800" dirty="0">
                <a:solidFill>
                  <a:schemeClr val="tx1"/>
                </a:solidFill>
                <a:latin typeface="Al Nile" pitchFamily="2" charset="-78"/>
                <a:ea typeface="Calibri" panose="020F0502020204030204" pitchFamily="34" charset="0"/>
                <a:cs typeface="Al Nile" pitchFamily="2" charset="-78"/>
              </a:rPr>
              <a:t>من الجيّد الحرص على إظهار عمقٍ في الصورة أو بعد فيها حتى تبدو غير مسطّحة، وذلك من خلال ترتيب عناصر الصورة؛ بحيث يكون هناك عناصر في مقدّمة الصورة وعناصر في الوسط وعناصر في الخلفيّة، لتبدو الصورة وكأنها تحتوي على ثلاثة أبعاد</a:t>
            </a:r>
            <a:r>
              <a:rPr lang="en-US" sz="2800" dirty="0">
                <a:solidFill>
                  <a:schemeClr val="tx1"/>
                </a:solidFill>
                <a:latin typeface="Al Nile" pitchFamily="2" charset="-78"/>
                <a:ea typeface="Calibri" panose="020F0502020204030204" pitchFamily="34" charset="0"/>
                <a:cs typeface="Al Nile" pitchFamily="2" charset="-78"/>
              </a:rPr>
              <a:t>. </a:t>
            </a:r>
            <a:r>
              <a:rPr lang="ar-SY" sz="2800" dirty="0">
                <a:solidFill>
                  <a:schemeClr val="tx1"/>
                </a:solidFill>
                <a:latin typeface="Al Nile" pitchFamily="2" charset="-78"/>
                <a:ea typeface="Calibri" panose="020F0502020204030204" pitchFamily="34" charset="0"/>
                <a:cs typeface="Al Nile" pitchFamily="2" charset="-78"/>
              </a:rPr>
              <a:t>ويمكن أيضاً محاولة إظهار العمْق أو البُعد في الصورة من خلال التركيز على وضوح الموضوع الرئيس لها، وإظهار مساحات أخرى متباعدة في الخلفيّة تقلّ فيها درجة الوضوح تدريجياً وبشكلٍ لا متناه؛ بحيث تظهر الصورة وكأنَّ لها امتداداً وبُعداً غيْر محدودين. في الأحوال جميعها ينبغي تجنّب وجود الكثير من العناصر في خلفية الصورة، لتقليل التشتيت والتشويش على الموضوع الرئيس للصورة والذي ينبغي أنْ يكون محور الاهتمام دائما.</a:t>
            </a:r>
            <a:br>
              <a:rPr lang="en-US" sz="2800" dirty="0">
                <a:latin typeface="Al Nile" pitchFamily="2" charset="-78"/>
                <a:ea typeface="Calibri" panose="020F0502020204030204" pitchFamily="34" charset="0"/>
                <a:cs typeface="Al Nile" pitchFamily="2" charset="-78"/>
              </a:rPr>
            </a:b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222959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41F5-E281-374B-92EC-9CF344C33102}"/>
              </a:ext>
            </a:extLst>
          </p:cNvPr>
          <p:cNvSpPr>
            <a:spLocks noGrp="1"/>
          </p:cNvSpPr>
          <p:nvPr>
            <p:ph type="title"/>
          </p:nvPr>
        </p:nvSpPr>
        <p:spPr>
          <a:xfrm>
            <a:off x="833744" y="1815374"/>
            <a:ext cx="8596668" cy="3878179"/>
          </a:xfrm>
        </p:spPr>
        <p:txBody>
          <a:bodyPr>
            <a:normAutofit/>
          </a:bodyPr>
          <a:lstStyle/>
          <a:p>
            <a:pPr algn="just" rtl="1"/>
            <a:r>
              <a:rPr lang="ar-SA" sz="2800" dirty="0">
                <a:latin typeface="Al Nile" pitchFamily="2" charset="-78"/>
                <a:cs typeface="Al Nile" pitchFamily="2" charset="-78"/>
              </a:rPr>
              <a:t>المعنى اللغوي لكلمة فوتوغرافي</a:t>
            </a:r>
            <a:r>
              <a:rPr lang="en-US" sz="2800" dirty="0">
                <a:latin typeface="Al Nile" pitchFamily="2" charset="-78"/>
                <a:cs typeface="Al Nile" pitchFamily="2" charset="-78"/>
              </a:rPr>
              <a:t> :(Photography) </a:t>
            </a:r>
            <a:r>
              <a:rPr lang="ar-SA" sz="2800" dirty="0">
                <a:solidFill>
                  <a:schemeClr val="tx1"/>
                </a:solidFill>
                <a:latin typeface="Al Nile" pitchFamily="2" charset="-78"/>
                <a:cs typeface="Al Nile" pitchFamily="2" charset="-78"/>
              </a:rPr>
              <a:t>يعود إلى أصلها اليوناني، وهي تتكون من شقين: "فوتو" (</a:t>
            </a:r>
            <a:r>
              <a:rPr lang="en-US" sz="2800" dirty="0">
                <a:solidFill>
                  <a:schemeClr val="tx1"/>
                </a:solidFill>
                <a:latin typeface="Al Nile" pitchFamily="2" charset="-78"/>
                <a:cs typeface="Al Nile" pitchFamily="2" charset="-78"/>
              </a:rPr>
              <a:t>(photo</a:t>
            </a:r>
            <a:r>
              <a:rPr lang="ar-SA" sz="2800" dirty="0">
                <a:solidFill>
                  <a:schemeClr val="tx1"/>
                </a:solidFill>
                <a:latin typeface="Al Nile" pitchFamily="2" charset="-78"/>
                <a:cs typeface="Al Nile" pitchFamily="2" charset="-78"/>
              </a:rPr>
              <a:t> وتعني الضوء، و"غرافي" </a:t>
            </a:r>
            <a:r>
              <a:rPr lang="en-US" sz="2800" dirty="0">
                <a:solidFill>
                  <a:schemeClr val="tx1"/>
                </a:solidFill>
                <a:latin typeface="Al Nile" pitchFamily="2" charset="-78"/>
                <a:cs typeface="Al Nile" pitchFamily="2" charset="-78"/>
              </a:rPr>
              <a:t>(graphy)</a:t>
            </a:r>
            <a:r>
              <a:rPr lang="ar-SA" sz="2800" dirty="0">
                <a:solidFill>
                  <a:schemeClr val="tx1"/>
                </a:solidFill>
                <a:latin typeface="Al Nile" pitchFamily="2" charset="-78"/>
                <a:cs typeface="Al Nile" pitchFamily="2" charset="-78"/>
              </a:rPr>
              <a:t> وتعني الكتابة أو الرسم؛ ومن هنا فالتصوير الفوتوغرافي بالمعنى الحرفي للكلمة يعني "الرسم أو الكتابة بالضوء"، والتصوير هو بالفعل كذلك؛ هو رسم الصور بواسطة الضوء.</a:t>
            </a:r>
            <a:endParaRPr lang="en-US" sz="2800" dirty="0">
              <a:solidFill>
                <a:schemeClr val="tx1"/>
              </a:solidFill>
              <a:latin typeface="Al Nile" pitchFamily="2" charset="-78"/>
              <a:cs typeface="Al Nile" pitchFamily="2" charset="-78"/>
            </a:endParaRPr>
          </a:p>
        </p:txBody>
      </p:sp>
    </p:spTree>
    <p:extLst>
      <p:ext uri="{BB962C8B-B14F-4D97-AF65-F5344CB8AC3E}">
        <p14:creationId xmlns:p14="http://schemas.microsoft.com/office/powerpoint/2010/main" val="1609655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CC717-DF55-DC4A-BD52-155B3761673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84283" y="261257"/>
            <a:ext cx="4751615" cy="3167743"/>
          </a:xfrm>
          <a:prstGeom prst="rect">
            <a:avLst/>
          </a:prstGeom>
        </p:spPr>
      </p:pic>
      <p:pic>
        <p:nvPicPr>
          <p:cNvPr id="6" name="Picture 5">
            <a:extLst>
              <a:ext uri="{FF2B5EF4-FFF2-40B4-BE49-F238E27FC236}">
                <a16:creationId xmlns:a16="http://schemas.microsoft.com/office/drawing/2014/main" id="{EB77FFF7-234B-BD49-BF62-89A4FF207CFF}"/>
              </a:ext>
            </a:extLst>
          </p:cNvPr>
          <p:cNvPicPr>
            <a:picLocks noChangeAspect="1"/>
          </p:cNvPicPr>
          <p:nvPr/>
        </p:nvPicPr>
        <p:blipFill>
          <a:blip r:embed="rId3"/>
          <a:stretch>
            <a:fillRect/>
          </a:stretch>
        </p:blipFill>
        <p:spPr>
          <a:xfrm>
            <a:off x="5155293" y="3593121"/>
            <a:ext cx="4319817" cy="3003622"/>
          </a:xfrm>
          <a:prstGeom prst="rect">
            <a:avLst/>
          </a:prstGeom>
        </p:spPr>
      </p:pic>
      <p:pic>
        <p:nvPicPr>
          <p:cNvPr id="8" name="Picture 7">
            <a:extLst>
              <a:ext uri="{FF2B5EF4-FFF2-40B4-BE49-F238E27FC236}">
                <a16:creationId xmlns:a16="http://schemas.microsoft.com/office/drawing/2014/main" id="{319EBF6E-651E-2744-A518-4F37EC3545E6}"/>
              </a:ext>
            </a:extLst>
          </p:cNvPr>
          <p:cNvPicPr>
            <a:picLocks noChangeAspect="1"/>
          </p:cNvPicPr>
          <p:nvPr/>
        </p:nvPicPr>
        <p:blipFill>
          <a:blip r:embed="rId4"/>
          <a:stretch>
            <a:fillRect/>
          </a:stretch>
        </p:blipFill>
        <p:spPr>
          <a:xfrm>
            <a:off x="556981" y="3593121"/>
            <a:ext cx="4319817" cy="2879878"/>
          </a:xfrm>
          <a:prstGeom prst="rect">
            <a:avLst/>
          </a:prstGeom>
        </p:spPr>
      </p:pic>
    </p:spTree>
    <p:extLst>
      <p:ext uri="{BB962C8B-B14F-4D97-AF65-F5344CB8AC3E}">
        <p14:creationId xmlns:p14="http://schemas.microsoft.com/office/powerpoint/2010/main" val="22117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A56679-87E8-374D-9F54-A64ACF2D955B}"/>
              </a:ext>
            </a:extLst>
          </p:cNvPr>
          <p:cNvSpPr/>
          <p:nvPr/>
        </p:nvSpPr>
        <p:spPr>
          <a:xfrm>
            <a:off x="746760" y="1224898"/>
            <a:ext cx="9048169" cy="4616648"/>
          </a:xfrm>
          <a:prstGeom prst="rect">
            <a:avLst/>
          </a:prstGeom>
        </p:spPr>
        <p:txBody>
          <a:bodyPr wrap="square">
            <a:spAutoFit/>
          </a:bodyPr>
          <a:lstStyle/>
          <a:p>
            <a:pPr marR="0" lvl="0" algn="just" rtl="1">
              <a:lnSpc>
                <a:spcPct val="150000"/>
              </a:lnSpc>
              <a:spcBef>
                <a:spcPts val="0"/>
              </a:spcBef>
              <a:spcAft>
                <a:spcPts val="1000"/>
              </a:spcAft>
            </a:pPr>
            <a:r>
              <a:rPr lang="en-US" sz="2400" b="1" dirty="0">
                <a:latin typeface="Calibri" panose="020F0502020204030204" pitchFamily="34" charset="0"/>
                <a:ea typeface="Calibri" panose="020F0502020204030204" pitchFamily="34" charset="0"/>
              </a:rPr>
              <a:t>4</a:t>
            </a:r>
            <a:r>
              <a:rPr lang="ar-SY" sz="2800" b="1" dirty="0">
                <a:solidFill>
                  <a:schemeClr val="accent1"/>
                </a:solidFill>
                <a:latin typeface="Al Nile" pitchFamily="2" charset="-78"/>
                <a:ea typeface="Calibri" panose="020F0502020204030204" pitchFamily="34" charset="0"/>
                <a:cs typeface="Al Nile" pitchFamily="2" charset="-78"/>
              </a:rPr>
              <a:t>- الحرص على البساطة في المشهد (</a:t>
            </a:r>
            <a:r>
              <a:rPr lang="en-US" sz="2800" b="1" dirty="0">
                <a:solidFill>
                  <a:schemeClr val="accent1"/>
                </a:solidFill>
                <a:latin typeface="Al Nile" pitchFamily="2" charset="-78"/>
                <a:ea typeface="Calibri" panose="020F0502020204030204" pitchFamily="34" charset="0"/>
                <a:cs typeface="Al Nile" pitchFamily="2" charset="-78"/>
              </a:rPr>
              <a:t>Simplicity</a:t>
            </a:r>
            <a:r>
              <a:rPr lang="ar-SY" sz="2800" b="1" dirty="0">
                <a:solidFill>
                  <a:schemeClr val="accent1"/>
                </a:solidFill>
                <a:latin typeface="Al Nile" pitchFamily="2" charset="-78"/>
                <a:ea typeface="Calibri" panose="020F0502020204030204" pitchFamily="34" charset="0"/>
                <a:cs typeface="Al Nile" pitchFamily="2" charset="-78"/>
              </a:rPr>
              <a:t>): </a:t>
            </a:r>
            <a:r>
              <a:rPr lang="ar-SY" sz="2800" dirty="0">
                <a:latin typeface="Al Nile" pitchFamily="2" charset="-78"/>
                <a:ea typeface="Calibri" panose="020F0502020204030204" pitchFamily="34" charset="0"/>
                <a:cs typeface="Al Nile" pitchFamily="2" charset="-78"/>
              </a:rPr>
              <a:t>إن تعدد العناصر في المشهد المراد تصويره غالباً ما يشتت النظر ويعقّد الفكرة المراد إيصالها، لذا، ينبغي أنْ نحاول إيصال الرّسالة والمعنى الذي نريده بأبسط الوسائل، وبأقل العناصر الممكنة. وذلك من خلال تسليط الضوء على موضوع معين، أو السعي إلى إيصال فكرة معينة من خلال صورة معبرة، يستدعي وجود عنصر اهتمام رئيس واحد في الصورة (مع وجود بعض الاستثناءات)، بحيث يكون واضحاً لدى من يشاهدها بأن الصورة قد التُقطت لإبراز ذلك الموضوع، وباقي العناصر أو التفاصيل التي تحتويها الصورة ينبغي أنْ تعز</a:t>
            </a:r>
            <a:r>
              <a:rPr lang="ar-SA" sz="2800" dirty="0" err="1">
                <a:latin typeface="Al Nile" pitchFamily="2" charset="-78"/>
                <a:ea typeface="Calibri" panose="020F0502020204030204" pitchFamily="34" charset="0"/>
                <a:cs typeface="Al Nile" pitchFamily="2" charset="-78"/>
              </a:rPr>
              <a:t>ي</a:t>
            </a:r>
            <a:r>
              <a:rPr lang="ar-SY" sz="2800" dirty="0">
                <a:latin typeface="Al Nile" pitchFamily="2" charset="-78"/>
                <a:ea typeface="Calibri" panose="020F0502020204030204" pitchFamily="34" charset="0"/>
                <a:cs typeface="Al Nile" pitchFamily="2" charset="-78"/>
              </a:rPr>
              <a:t>ز ذلك الهدف. </a:t>
            </a:r>
            <a:endParaRPr lang="en-US" sz="2800" dirty="0">
              <a:effectLst/>
              <a:latin typeface="Al Nile" pitchFamily="2" charset="-78"/>
              <a:ea typeface="Calibri" panose="020F0502020204030204" pitchFamily="34" charset="0"/>
              <a:cs typeface="Al Nile" pitchFamily="2" charset="-78"/>
            </a:endParaRPr>
          </a:p>
        </p:txBody>
      </p:sp>
    </p:spTree>
    <p:extLst>
      <p:ext uri="{BB962C8B-B14F-4D97-AF65-F5344CB8AC3E}">
        <p14:creationId xmlns:p14="http://schemas.microsoft.com/office/powerpoint/2010/main" val="1258432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B29CE5-B1A6-4A40-9FD6-870B8DEFD57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611120" y="1789430"/>
            <a:ext cx="4996180" cy="3279140"/>
          </a:xfrm>
          <a:prstGeom prst="rect">
            <a:avLst/>
          </a:prstGeom>
          <a:noFill/>
          <a:ln>
            <a:noFill/>
          </a:ln>
        </p:spPr>
      </p:pic>
    </p:spTree>
    <p:extLst>
      <p:ext uri="{BB962C8B-B14F-4D97-AF65-F5344CB8AC3E}">
        <p14:creationId xmlns:p14="http://schemas.microsoft.com/office/powerpoint/2010/main" val="2712928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77F71-364C-1042-8708-B47C6AA68EEE}"/>
              </a:ext>
            </a:extLst>
          </p:cNvPr>
          <p:cNvSpPr/>
          <p:nvPr/>
        </p:nvSpPr>
        <p:spPr>
          <a:xfrm>
            <a:off x="161699" y="1056555"/>
            <a:ext cx="9726220" cy="4744889"/>
          </a:xfrm>
          <a:prstGeom prst="rect">
            <a:avLst/>
          </a:prstGeom>
        </p:spPr>
        <p:txBody>
          <a:bodyPr wrap="square">
            <a:spAutoFit/>
          </a:bodyPr>
          <a:lstStyle/>
          <a:p>
            <a:pPr marR="0" lvl="0" algn="r" rtl="1">
              <a:lnSpc>
                <a:spcPct val="150000"/>
              </a:lnSpc>
              <a:spcBef>
                <a:spcPts val="0"/>
              </a:spcBef>
              <a:spcAft>
                <a:spcPts val="1000"/>
              </a:spcAft>
            </a:pPr>
            <a:r>
              <a:rPr lang="en-US" sz="2800" b="1" dirty="0">
                <a:solidFill>
                  <a:schemeClr val="accent1"/>
                </a:solidFill>
                <a:latin typeface="Al Nile" pitchFamily="2" charset="-78"/>
                <a:ea typeface="Calibri" panose="020F0502020204030204" pitchFamily="34" charset="0"/>
                <a:cs typeface="Al Nile" pitchFamily="2" charset="-78"/>
              </a:rPr>
              <a:t>5</a:t>
            </a:r>
            <a:r>
              <a:rPr lang="ar-SY" sz="2800" b="1" dirty="0">
                <a:solidFill>
                  <a:schemeClr val="accent1"/>
                </a:solidFill>
                <a:latin typeface="Al Nile" pitchFamily="2" charset="-78"/>
                <a:ea typeface="Calibri" panose="020F0502020204030204" pitchFamily="34" charset="0"/>
                <a:cs typeface="Al Nile" pitchFamily="2" charset="-78"/>
              </a:rPr>
              <a:t> - انتباه لما يظهر في خلفية الصورة (</a:t>
            </a:r>
            <a:r>
              <a:rPr lang="en-US" sz="2800" b="1" dirty="0">
                <a:solidFill>
                  <a:schemeClr val="accent1"/>
                </a:solidFill>
                <a:latin typeface="Al Nile" pitchFamily="2" charset="-78"/>
                <a:ea typeface="Calibri" panose="020F0502020204030204" pitchFamily="34" charset="0"/>
                <a:cs typeface="Al Nile" pitchFamily="2" charset="-78"/>
              </a:rPr>
              <a:t>Background</a:t>
            </a:r>
            <a:r>
              <a:rPr lang="ar-SY" sz="2800" b="1" dirty="0">
                <a:solidFill>
                  <a:schemeClr val="accent1"/>
                </a:solidFill>
                <a:latin typeface="Al Nile" pitchFamily="2" charset="-78"/>
                <a:ea typeface="Calibri" panose="020F0502020204030204" pitchFamily="34" charset="0"/>
                <a:cs typeface="Al Nile" pitchFamily="2" charset="-78"/>
              </a:rPr>
              <a:t>):</a:t>
            </a:r>
          </a:p>
          <a:p>
            <a:pPr marR="0" lvl="0" algn="r" rtl="1">
              <a:lnSpc>
                <a:spcPct val="150000"/>
              </a:lnSpc>
              <a:spcBef>
                <a:spcPts val="0"/>
              </a:spcBef>
              <a:spcAft>
                <a:spcPts val="1000"/>
              </a:spcAft>
            </a:pPr>
            <a:r>
              <a:rPr lang="ar-SY" sz="2800" b="1" dirty="0">
                <a:solidFill>
                  <a:schemeClr val="accent1"/>
                </a:solidFill>
                <a:latin typeface="Al Nile" pitchFamily="2" charset="-78"/>
                <a:ea typeface="Calibri" panose="020F0502020204030204" pitchFamily="34" charset="0"/>
                <a:cs typeface="Al Nile" pitchFamily="2" charset="-78"/>
              </a:rPr>
              <a:t> </a:t>
            </a:r>
            <a:r>
              <a:rPr lang="ar-SY" sz="2800" dirty="0">
                <a:latin typeface="Al Nile" pitchFamily="2" charset="-78"/>
                <a:ea typeface="Calibri" panose="020F0502020204030204" pitchFamily="34" charset="0"/>
                <a:cs typeface="Al Nile" pitchFamily="2" charset="-78"/>
              </a:rPr>
              <a:t>خلفية الصورة لها دور مهم في تعزيز موضوع الصورة وتقويته أو إضعافه؛ فالكثير من الصور الجيدة والمميزة يمكن أنْ تضيع جماليتها بسبب الخلفية المشوشة أو المكتظة، وكذلك التي يظهر فيها تفاصيل تشتّت الانتباه عن الموضوع الرئيس للصورة. لذلك ينبغي دائماً الانتباه للخلفية عند التقاط أيّة صورة، والبحث عن خلفية مناسبة للعنصر المراد تصويره؛ بحيث يظهره ويندمج معه بالطريقة التي نريدها وليس بطريقة تشوشه، أو الحرص على التقاط الصورة بطريقة يتمّ فيها عزل موضوع الصورة عن الخلفيّة.</a:t>
            </a:r>
            <a:endParaRPr lang="en-US" sz="2800" dirty="0">
              <a:effectLst/>
              <a:latin typeface="Al Nile" pitchFamily="2" charset="-78"/>
              <a:ea typeface="Calibri" panose="020F0502020204030204" pitchFamily="34" charset="0"/>
              <a:cs typeface="Al Nile" pitchFamily="2" charset="-78"/>
            </a:endParaRPr>
          </a:p>
        </p:txBody>
      </p:sp>
    </p:spTree>
    <p:extLst>
      <p:ext uri="{BB962C8B-B14F-4D97-AF65-F5344CB8AC3E}">
        <p14:creationId xmlns:p14="http://schemas.microsoft.com/office/powerpoint/2010/main" val="2067256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7BB46C-5ACF-9D4C-AF9B-73F14F22B361}"/>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031367" y="1317356"/>
            <a:ext cx="4463475" cy="2910057"/>
          </a:xfrm>
          <a:prstGeom prst="rect">
            <a:avLst/>
          </a:prstGeom>
          <a:noFill/>
          <a:ln>
            <a:noFill/>
          </a:ln>
        </p:spPr>
      </p:pic>
      <p:pic>
        <p:nvPicPr>
          <p:cNvPr id="3" name="Picture 2">
            <a:extLst>
              <a:ext uri="{FF2B5EF4-FFF2-40B4-BE49-F238E27FC236}">
                <a16:creationId xmlns:a16="http://schemas.microsoft.com/office/drawing/2014/main" id="{22A01136-0DB7-0F4F-8B0E-9B2ED94BFF4E}"/>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5613" y="1317356"/>
            <a:ext cx="4553284" cy="2910056"/>
          </a:xfrm>
          <a:prstGeom prst="rect">
            <a:avLst/>
          </a:prstGeom>
          <a:noFill/>
          <a:ln>
            <a:noFill/>
          </a:ln>
        </p:spPr>
      </p:pic>
    </p:spTree>
    <p:extLst>
      <p:ext uri="{BB962C8B-B14F-4D97-AF65-F5344CB8AC3E}">
        <p14:creationId xmlns:p14="http://schemas.microsoft.com/office/powerpoint/2010/main" val="3432056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1E3F5-97E4-C840-B2FB-E766BB771600}"/>
              </a:ext>
            </a:extLst>
          </p:cNvPr>
          <p:cNvSpPr/>
          <p:nvPr/>
        </p:nvSpPr>
        <p:spPr>
          <a:xfrm>
            <a:off x="356461" y="1379721"/>
            <a:ext cx="9608949" cy="3452227"/>
          </a:xfrm>
          <a:prstGeom prst="rect">
            <a:avLst/>
          </a:prstGeom>
        </p:spPr>
        <p:txBody>
          <a:bodyPr wrap="square">
            <a:spAutoFit/>
          </a:bodyPr>
          <a:lstStyle/>
          <a:p>
            <a:pPr marR="0" lvl="0" algn="r" rtl="1">
              <a:lnSpc>
                <a:spcPct val="150000"/>
              </a:lnSpc>
              <a:spcBef>
                <a:spcPts val="0"/>
              </a:spcBef>
              <a:spcAft>
                <a:spcPts val="1000"/>
              </a:spcAft>
            </a:pPr>
            <a:r>
              <a:rPr lang="en-US" sz="2800" b="1" dirty="0">
                <a:solidFill>
                  <a:schemeClr val="accent1"/>
                </a:solidFill>
                <a:latin typeface="Al Nile" pitchFamily="2" charset="-78"/>
                <a:ea typeface="Calibri" panose="020F0502020204030204" pitchFamily="34" charset="0"/>
                <a:cs typeface="Al Nile" pitchFamily="2" charset="-78"/>
              </a:rPr>
              <a:t>6</a:t>
            </a:r>
            <a:r>
              <a:rPr lang="ar-SY" sz="2800" b="1" dirty="0">
                <a:solidFill>
                  <a:schemeClr val="accent1"/>
                </a:solidFill>
                <a:latin typeface="Al Nile" pitchFamily="2" charset="-78"/>
                <a:ea typeface="Calibri" panose="020F0502020204030204" pitchFamily="34" charset="0"/>
                <a:cs typeface="Al Nile" pitchFamily="2" charset="-78"/>
              </a:rPr>
              <a:t>- الانتباه للأجزاء التي تظهر من أجسام الأشخاص (</a:t>
            </a:r>
            <a:r>
              <a:rPr lang="en-US" sz="2800" b="1" dirty="0">
                <a:solidFill>
                  <a:schemeClr val="accent1"/>
                </a:solidFill>
                <a:latin typeface="Al Nile" pitchFamily="2" charset="-78"/>
                <a:ea typeface="Calibri" panose="020F0502020204030204" pitchFamily="34" charset="0"/>
                <a:cs typeface="Al Nile" pitchFamily="2" charset="-78"/>
              </a:rPr>
              <a:t>Cropping Human Body</a:t>
            </a:r>
            <a:r>
              <a:rPr lang="ar-SY" sz="2800" b="1" dirty="0">
                <a:solidFill>
                  <a:schemeClr val="accent1"/>
                </a:solidFill>
                <a:latin typeface="Al Nile" pitchFamily="2" charset="-78"/>
                <a:ea typeface="Calibri" panose="020F0502020204030204" pitchFamily="34" charset="0"/>
                <a:cs typeface="Al Nile" pitchFamily="2" charset="-78"/>
              </a:rPr>
              <a:t>):</a:t>
            </a:r>
          </a:p>
          <a:p>
            <a:pPr marR="0" lvl="0" algn="r" rtl="1">
              <a:lnSpc>
                <a:spcPct val="150000"/>
              </a:lnSpc>
              <a:spcBef>
                <a:spcPts val="0"/>
              </a:spcBef>
              <a:spcAft>
                <a:spcPts val="1000"/>
              </a:spcAft>
            </a:pPr>
            <a:r>
              <a:rPr lang="ar-SY" sz="2800" b="1" dirty="0">
                <a:solidFill>
                  <a:schemeClr val="accent1"/>
                </a:solidFill>
                <a:latin typeface="Al Nile" pitchFamily="2" charset="-78"/>
                <a:ea typeface="Calibri" panose="020F0502020204030204" pitchFamily="34" charset="0"/>
                <a:cs typeface="Al Nile" pitchFamily="2" charset="-78"/>
              </a:rPr>
              <a:t> </a:t>
            </a:r>
            <a:r>
              <a:rPr lang="ar-SY" sz="2800" dirty="0">
                <a:latin typeface="Al Nile" pitchFamily="2" charset="-78"/>
                <a:ea typeface="Calibri" panose="020F0502020204030204" pitchFamily="34" charset="0"/>
                <a:cs typeface="Al Nile" pitchFamily="2" charset="-78"/>
              </a:rPr>
              <a:t>عند تصوير الأشخاص من المهم الانتباه دائماً إلى كيفية ظهور أجسام الأشخاص في الصورة وقصها بحيث يظهر الشخص وكأنه مبتور الأطراف، لذلك، يجب الحرص على عدم قص الصورة عند مفاصل الجسم (وذلك يشمل الأصابع، الرسغين، الأكواع، الركب، القدمين، وكذلك أيضاً الذقن والأذنين)، وإنما يكون القص بين المفاصل. </a:t>
            </a:r>
            <a:endParaRPr lang="en-US" sz="2800" dirty="0">
              <a:effectLst/>
              <a:latin typeface="Al Nile" pitchFamily="2" charset="-78"/>
              <a:ea typeface="Calibri" panose="020F0502020204030204" pitchFamily="34" charset="0"/>
              <a:cs typeface="Al Nile" pitchFamily="2" charset="-78"/>
            </a:endParaRPr>
          </a:p>
        </p:txBody>
      </p:sp>
    </p:spTree>
    <p:extLst>
      <p:ext uri="{BB962C8B-B14F-4D97-AF65-F5344CB8AC3E}">
        <p14:creationId xmlns:p14="http://schemas.microsoft.com/office/powerpoint/2010/main" val="3458028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2DC46-03E6-F040-B467-B2A051099B39}"/>
              </a:ext>
            </a:extLst>
          </p:cNvPr>
          <p:cNvSpPr/>
          <p:nvPr/>
        </p:nvSpPr>
        <p:spPr>
          <a:xfrm>
            <a:off x="2541722" y="1147247"/>
            <a:ext cx="5253925" cy="738664"/>
          </a:xfrm>
          <a:prstGeom prst="rect">
            <a:avLst/>
          </a:prstGeom>
        </p:spPr>
        <p:txBody>
          <a:bodyPr wrap="square">
            <a:spAutoFit/>
          </a:bodyPr>
          <a:lstStyle/>
          <a:p>
            <a:pPr marR="0" lvl="0" algn="r" rtl="1">
              <a:lnSpc>
                <a:spcPct val="150000"/>
              </a:lnSpc>
              <a:spcBef>
                <a:spcPts val="0"/>
              </a:spcBef>
              <a:spcAft>
                <a:spcPts val="1000"/>
              </a:spcAft>
            </a:pPr>
            <a:r>
              <a:rPr lang="ar-SA" sz="2800" b="1" dirty="0">
                <a:solidFill>
                  <a:schemeClr val="accent1"/>
                </a:solidFill>
                <a:latin typeface="Al Nile" pitchFamily="2" charset="-78"/>
                <a:ea typeface="Calibri" panose="020F0502020204030204" pitchFamily="34" charset="0"/>
                <a:cs typeface="Al Nile" pitchFamily="2" charset="-78"/>
              </a:rPr>
              <a:t>اساسيات التصوير في الهاتف:</a:t>
            </a:r>
            <a:endParaRPr lang="en-US" sz="2800" dirty="0">
              <a:solidFill>
                <a:schemeClr val="accent1"/>
              </a:solidFill>
              <a:effectLst/>
              <a:latin typeface="Al Nile" pitchFamily="2" charset="-78"/>
              <a:ea typeface="Calibri" panose="020F0502020204030204" pitchFamily="34" charset="0"/>
              <a:cs typeface="Al Nile" pitchFamily="2" charset="-78"/>
            </a:endParaRPr>
          </a:p>
        </p:txBody>
      </p:sp>
      <p:sp>
        <p:nvSpPr>
          <p:cNvPr id="3" name="Rectangle 2">
            <a:extLst>
              <a:ext uri="{FF2B5EF4-FFF2-40B4-BE49-F238E27FC236}">
                <a16:creationId xmlns:a16="http://schemas.microsoft.com/office/drawing/2014/main" id="{A81A8E2E-B976-354F-842D-43C7A347F9E9}"/>
              </a:ext>
            </a:extLst>
          </p:cNvPr>
          <p:cNvSpPr/>
          <p:nvPr/>
        </p:nvSpPr>
        <p:spPr>
          <a:xfrm>
            <a:off x="1263111" y="2338033"/>
            <a:ext cx="7811145" cy="3062377"/>
          </a:xfrm>
          <a:prstGeom prst="rect">
            <a:avLst/>
          </a:prstGeom>
        </p:spPr>
        <p:txBody>
          <a:bodyPr wrap="square">
            <a:spAutoFit/>
          </a:bodyPr>
          <a:lstStyle/>
          <a:p>
            <a:pPr marR="0" lvl="0" algn="r" rtl="1">
              <a:lnSpc>
                <a:spcPct val="150000"/>
              </a:lnSpc>
              <a:spcBef>
                <a:spcPts val="0"/>
              </a:spcBef>
              <a:spcAft>
                <a:spcPts val="1000"/>
              </a:spcAft>
            </a:pPr>
            <a:r>
              <a:rPr lang="ar-SA" sz="2800" b="1" dirty="0">
                <a:solidFill>
                  <a:schemeClr val="accent1"/>
                </a:solidFill>
                <a:latin typeface="Al Nile" pitchFamily="2" charset="-78"/>
                <a:ea typeface="Calibri" panose="020F0502020204030204" pitchFamily="34" charset="0"/>
                <a:cs typeface="Al Nile" pitchFamily="2" charset="-78"/>
              </a:rPr>
              <a:t>أولاً: </a:t>
            </a:r>
            <a:r>
              <a:rPr lang="ar-SA" sz="2800" b="1" dirty="0">
                <a:latin typeface="Al Nile" pitchFamily="2" charset="-78"/>
                <a:ea typeface="Calibri" panose="020F0502020204030204" pitchFamily="34" charset="0"/>
                <a:cs typeface="Al Nile" pitchFamily="2" charset="-78"/>
              </a:rPr>
              <a:t>مسح العدسة قبل التصوير.</a:t>
            </a:r>
          </a:p>
          <a:p>
            <a:pPr marR="0" lvl="0" algn="r" rtl="1">
              <a:lnSpc>
                <a:spcPct val="150000"/>
              </a:lnSpc>
              <a:spcBef>
                <a:spcPts val="0"/>
              </a:spcBef>
              <a:spcAft>
                <a:spcPts val="1000"/>
              </a:spcAft>
            </a:pPr>
            <a:r>
              <a:rPr lang="ar-SA" sz="2800" b="1" dirty="0">
                <a:solidFill>
                  <a:schemeClr val="accent1"/>
                </a:solidFill>
                <a:effectLst/>
                <a:latin typeface="Al Nile" pitchFamily="2" charset="-78"/>
                <a:ea typeface="Calibri" panose="020F0502020204030204" pitchFamily="34" charset="0"/>
                <a:cs typeface="Al Nile" pitchFamily="2" charset="-78"/>
              </a:rPr>
              <a:t>ثانياً</a:t>
            </a:r>
            <a:r>
              <a:rPr lang="ar-SA" sz="2800" b="1" dirty="0">
                <a:effectLst/>
                <a:latin typeface="Al Nile" pitchFamily="2" charset="-78"/>
                <a:ea typeface="Calibri" panose="020F0502020204030204" pitchFamily="34" charset="0"/>
                <a:cs typeface="Al Nile" pitchFamily="2" charset="-78"/>
              </a:rPr>
              <a:t>: ثبات اليد / من الممكن استخدام </a:t>
            </a:r>
            <a:r>
              <a:rPr lang="ar-SA" sz="2800" b="1" dirty="0" err="1">
                <a:effectLst/>
                <a:latin typeface="Al Nile" pitchFamily="2" charset="-78"/>
                <a:ea typeface="Calibri" panose="020F0502020204030204" pitchFamily="34" charset="0"/>
                <a:cs typeface="Al Nile" pitchFamily="2" charset="-78"/>
              </a:rPr>
              <a:t>ترايبود</a:t>
            </a:r>
            <a:r>
              <a:rPr lang="ar-SA" sz="2800" b="1" dirty="0">
                <a:effectLst/>
                <a:latin typeface="Al Nile" pitchFamily="2" charset="-78"/>
                <a:ea typeface="Calibri" panose="020F0502020204030204" pitchFamily="34" charset="0"/>
                <a:cs typeface="Al Nile" pitchFamily="2" charset="-78"/>
              </a:rPr>
              <a:t> في بعض الحالات.</a:t>
            </a:r>
          </a:p>
          <a:p>
            <a:pPr marR="0" lvl="0" algn="r" rtl="1">
              <a:lnSpc>
                <a:spcPct val="150000"/>
              </a:lnSpc>
              <a:spcBef>
                <a:spcPts val="0"/>
              </a:spcBef>
              <a:spcAft>
                <a:spcPts val="1000"/>
              </a:spcAft>
            </a:pPr>
            <a:r>
              <a:rPr lang="ar-SA" sz="2800" b="1" dirty="0">
                <a:solidFill>
                  <a:schemeClr val="accent1"/>
                </a:solidFill>
                <a:latin typeface="Al Nile" pitchFamily="2" charset="-78"/>
                <a:ea typeface="Calibri" panose="020F0502020204030204" pitchFamily="34" charset="0"/>
                <a:cs typeface="Al Nile" pitchFamily="2" charset="-78"/>
              </a:rPr>
              <a:t>ثالثاً</a:t>
            </a:r>
            <a:r>
              <a:rPr lang="ar-SA" sz="2800" b="1" dirty="0">
                <a:latin typeface="Al Nile" pitchFamily="2" charset="-78"/>
                <a:ea typeface="Calibri" panose="020F0502020204030204" pitchFamily="34" charset="0"/>
                <a:cs typeface="Al Nile" pitchFamily="2" charset="-78"/>
              </a:rPr>
              <a:t>: نقطة التركيز \ الفوكس.</a:t>
            </a:r>
          </a:p>
          <a:p>
            <a:pPr marR="0" lvl="0" algn="r" rtl="1">
              <a:lnSpc>
                <a:spcPct val="150000"/>
              </a:lnSpc>
              <a:spcBef>
                <a:spcPts val="0"/>
              </a:spcBef>
              <a:spcAft>
                <a:spcPts val="1000"/>
              </a:spcAft>
            </a:pPr>
            <a:r>
              <a:rPr lang="ar-SA" sz="2800" b="1" dirty="0">
                <a:solidFill>
                  <a:schemeClr val="accent1"/>
                </a:solidFill>
                <a:effectLst/>
                <a:latin typeface="Al Nile" pitchFamily="2" charset="-78"/>
                <a:ea typeface="Calibri" panose="020F0502020204030204" pitchFamily="34" charset="0"/>
                <a:cs typeface="Al Nile" pitchFamily="2" charset="-78"/>
              </a:rPr>
              <a:t>رابعاً: </a:t>
            </a:r>
            <a:r>
              <a:rPr lang="ar-SA" sz="2800" b="1" dirty="0">
                <a:effectLst/>
                <a:latin typeface="Al Nile" pitchFamily="2" charset="-78"/>
                <a:ea typeface="Calibri" panose="020F0502020204030204" pitchFamily="34" charset="0"/>
                <a:cs typeface="Al Nile" pitchFamily="2" charset="-78"/>
              </a:rPr>
              <a:t>مراعاة مصدر الضوء.</a:t>
            </a:r>
            <a:endParaRPr lang="en-US" sz="2800" dirty="0">
              <a:effectLst/>
              <a:latin typeface="Al Nile" pitchFamily="2" charset="-78"/>
              <a:ea typeface="Calibri" panose="020F0502020204030204" pitchFamily="34" charset="0"/>
              <a:cs typeface="Al Nile" pitchFamily="2" charset="-78"/>
            </a:endParaRPr>
          </a:p>
        </p:txBody>
      </p:sp>
    </p:spTree>
    <p:extLst>
      <p:ext uri="{BB962C8B-B14F-4D97-AF65-F5344CB8AC3E}">
        <p14:creationId xmlns:p14="http://schemas.microsoft.com/office/powerpoint/2010/main" val="2879445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2DC46-03E6-F040-B467-B2A051099B39}"/>
              </a:ext>
            </a:extLst>
          </p:cNvPr>
          <p:cNvSpPr/>
          <p:nvPr/>
        </p:nvSpPr>
        <p:spPr>
          <a:xfrm>
            <a:off x="2340245" y="666800"/>
            <a:ext cx="5253925" cy="923330"/>
          </a:xfrm>
          <a:prstGeom prst="rect">
            <a:avLst/>
          </a:prstGeom>
        </p:spPr>
        <p:txBody>
          <a:bodyPr wrap="square">
            <a:spAutoFit/>
          </a:bodyPr>
          <a:lstStyle/>
          <a:p>
            <a:pPr marR="0" lvl="0" algn="ctr" rtl="1">
              <a:lnSpc>
                <a:spcPct val="150000"/>
              </a:lnSpc>
              <a:spcBef>
                <a:spcPts val="0"/>
              </a:spcBef>
              <a:spcAft>
                <a:spcPts val="1000"/>
              </a:spcAft>
            </a:pPr>
            <a:r>
              <a:rPr lang="ar-SA" sz="3600" b="1" dirty="0">
                <a:solidFill>
                  <a:schemeClr val="accent1"/>
                </a:solidFill>
                <a:latin typeface="Al Nile" pitchFamily="2" charset="-78"/>
                <a:ea typeface="Calibri" panose="020F0502020204030204" pitchFamily="34" charset="0"/>
                <a:cs typeface="Al Nile" pitchFamily="2" charset="-78"/>
              </a:rPr>
              <a:t>أخطاء يقع بها المصورون:</a:t>
            </a:r>
            <a:endParaRPr lang="en-US" sz="3600" dirty="0">
              <a:solidFill>
                <a:schemeClr val="accent1"/>
              </a:solidFill>
              <a:effectLst/>
              <a:latin typeface="Al Nile" pitchFamily="2" charset="-78"/>
              <a:ea typeface="Calibri" panose="020F0502020204030204" pitchFamily="34" charset="0"/>
              <a:cs typeface="Al Nile" pitchFamily="2" charset="-78"/>
            </a:endParaRPr>
          </a:p>
        </p:txBody>
      </p:sp>
      <p:sp>
        <p:nvSpPr>
          <p:cNvPr id="3" name="Rectangle 2">
            <a:extLst>
              <a:ext uri="{FF2B5EF4-FFF2-40B4-BE49-F238E27FC236}">
                <a16:creationId xmlns:a16="http://schemas.microsoft.com/office/drawing/2014/main" id="{A81A8E2E-B976-354F-842D-43C7A347F9E9}"/>
              </a:ext>
            </a:extLst>
          </p:cNvPr>
          <p:cNvSpPr/>
          <p:nvPr/>
        </p:nvSpPr>
        <p:spPr>
          <a:xfrm>
            <a:off x="317714" y="1811090"/>
            <a:ext cx="7811145" cy="4611519"/>
          </a:xfrm>
          <a:prstGeom prst="rect">
            <a:avLst/>
          </a:prstGeom>
        </p:spPr>
        <p:txBody>
          <a:bodyPr wrap="square">
            <a:spAutoFit/>
          </a:bodyPr>
          <a:lstStyle/>
          <a:p>
            <a:pPr marR="0" lvl="0" algn="r" rtl="1">
              <a:lnSpc>
                <a:spcPct val="150000"/>
              </a:lnSpc>
              <a:spcBef>
                <a:spcPts val="0"/>
              </a:spcBef>
              <a:spcAft>
                <a:spcPts val="1000"/>
              </a:spcAft>
            </a:pPr>
            <a:r>
              <a:rPr lang="ar-SA" sz="2800" b="1" dirty="0">
                <a:solidFill>
                  <a:schemeClr val="accent1"/>
                </a:solidFill>
                <a:latin typeface="Al Nile" pitchFamily="2" charset="-78"/>
                <a:ea typeface="Calibri" panose="020F0502020204030204" pitchFamily="34" charset="0"/>
                <a:cs typeface="Al Nile" pitchFamily="2" charset="-78"/>
              </a:rPr>
              <a:t>أولاً: </a:t>
            </a:r>
            <a:r>
              <a:rPr lang="ar-SA" sz="2800" b="1" dirty="0">
                <a:latin typeface="Al Nile" pitchFamily="2" charset="-78"/>
                <a:ea typeface="Calibri" panose="020F0502020204030204" pitchFamily="34" charset="0"/>
                <a:cs typeface="Al Nile" pitchFamily="2" charset="-78"/>
              </a:rPr>
              <a:t>اقتصاص جزء من الصورة.</a:t>
            </a:r>
          </a:p>
          <a:p>
            <a:pPr marR="0" lvl="0" algn="r" rtl="1">
              <a:lnSpc>
                <a:spcPct val="150000"/>
              </a:lnSpc>
              <a:spcBef>
                <a:spcPts val="0"/>
              </a:spcBef>
              <a:spcAft>
                <a:spcPts val="1000"/>
              </a:spcAft>
            </a:pPr>
            <a:r>
              <a:rPr lang="ar-SA" sz="2800" b="1" dirty="0">
                <a:solidFill>
                  <a:schemeClr val="accent1"/>
                </a:solidFill>
                <a:effectLst/>
                <a:latin typeface="Al Nile" pitchFamily="2" charset="-78"/>
                <a:ea typeface="Calibri" panose="020F0502020204030204" pitchFamily="34" charset="0"/>
                <a:cs typeface="Al Nile" pitchFamily="2" charset="-78"/>
              </a:rPr>
              <a:t>ثانياً: </a:t>
            </a:r>
            <a:r>
              <a:rPr lang="ar-SA" sz="2800" b="1" dirty="0">
                <a:effectLst/>
                <a:latin typeface="Al Nile" pitchFamily="2" charset="-78"/>
                <a:ea typeface="Calibri" panose="020F0502020204030204" pitchFamily="34" charset="0"/>
                <a:cs typeface="Al Nile" pitchFamily="2" charset="-78"/>
              </a:rPr>
              <a:t>ميزان الصورة.</a:t>
            </a:r>
          </a:p>
          <a:p>
            <a:pPr marR="0" lvl="0" algn="r" rtl="1">
              <a:lnSpc>
                <a:spcPct val="150000"/>
              </a:lnSpc>
              <a:spcBef>
                <a:spcPts val="0"/>
              </a:spcBef>
              <a:spcAft>
                <a:spcPts val="1000"/>
              </a:spcAft>
            </a:pPr>
            <a:r>
              <a:rPr lang="ar-SA" sz="2800" b="1" dirty="0">
                <a:solidFill>
                  <a:schemeClr val="accent1"/>
                </a:solidFill>
                <a:latin typeface="Al Nile" pitchFamily="2" charset="-78"/>
                <a:ea typeface="Calibri" panose="020F0502020204030204" pitchFamily="34" charset="0"/>
                <a:cs typeface="Al Nile" pitchFamily="2" charset="-78"/>
              </a:rPr>
              <a:t>ثالثاً: </a:t>
            </a:r>
            <a:r>
              <a:rPr lang="ar-SA" sz="2800" b="1" dirty="0">
                <a:latin typeface="Al Nile" pitchFamily="2" charset="-78"/>
                <a:ea typeface="Calibri" panose="020F0502020204030204" pitchFamily="34" charset="0"/>
                <a:cs typeface="Al Nile" pitchFamily="2" charset="-78"/>
              </a:rPr>
              <a:t>تعدد الألوان \ وجود اكثر من مصدر للضوء.</a:t>
            </a:r>
          </a:p>
          <a:p>
            <a:pPr marR="0" lvl="0" algn="r" rtl="1">
              <a:lnSpc>
                <a:spcPct val="150000"/>
              </a:lnSpc>
              <a:spcBef>
                <a:spcPts val="0"/>
              </a:spcBef>
              <a:spcAft>
                <a:spcPts val="1000"/>
              </a:spcAft>
            </a:pPr>
            <a:r>
              <a:rPr lang="ar-SA" sz="2800" b="1" dirty="0">
                <a:solidFill>
                  <a:schemeClr val="accent1"/>
                </a:solidFill>
                <a:effectLst/>
                <a:latin typeface="Al Nile" pitchFamily="2" charset="-78"/>
                <a:ea typeface="Calibri" panose="020F0502020204030204" pitchFamily="34" charset="0"/>
                <a:cs typeface="Al Nile" pitchFamily="2" charset="-78"/>
              </a:rPr>
              <a:t>رابعاً: </a:t>
            </a:r>
            <a:r>
              <a:rPr lang="ar-SA" sz="2800" b="1" dirty="0">
                <a:effectLst/>
                <a:latin typeface="Al Nile" pitchFamily="2" charset="-78"/>
                <a:ea typeface="Calibri" panose="020F0502020204030204" pitchFamily="34" charset="0"/>
                <a:cs typeface="Al Nile" pitchFamily="2" charset="-78"/>
              </a:rPr>
              <a:t>عدم ترابط محتوى الصورة.</a:t>
            </a:r>
          </a:p>
          <a:p>
            <a:pPr marR="0" lvl="0" algn="r" rtl="1">
              <a:lnSpc>
                <a:spcPct val="150000"/>
              </a:lnSpc>
              <a:spcBef>
                <a:spcPts val="0"/>
              </a:spcBef>
              <a:spcAft>
                <a:spcPts val="1000"/>
              </a:spcAft>
            </a:pPr>
            <a:r>
              <a:rPr lang="ar-SA" sz="2800" b="1" dirty="0">
                <a:solidFill>
                  <a:schemeClr val="accent1"/>
                </a:solidFill>
                <a:latin typeface="Al Nile" pitchFamily="2" charset="-78"/>
                <a:ea typeface="Calibri" panose="020F0502020204030204" pitchFamily="34" charset="0"/>
                <a:cs typeface="Al Nile" pitchFamily="2" charset="-78"/>
              </a:rPr>
              <a:t>خامساً: </a:t>
            </a:r>
            <a:r>
              <a:rPr lang="ar-SA" sz="2800" b="1" dirty="0">
                <a:latin typeface="Al Nile" pitchFamily="2" charset="-78"/>
                <a:ea typeface="Calibri" panose="020F0502020204030204" pitchFamily="34" charset="0"/>
                <a:cs typeface="Al Nile" pitchFamily="2" charset="-78"/>
              </a:rPr>
              <a:t>استخدام الزوم الكاذب.</a:t>
            </a:r>
          </a:p>
          <a:p>
            <a:pPr marR="0" lvl="0" algn="r" rtl="1">
              <a:lnSpc>
                <a:spcPct val="150000"/>
              </a:lnSpc>
              <a:spcBef>
                <a:spcPts val="0"/>
              </a:spcBef>
              <a:spcAft>
                <a:spcPts val="1000"/>
              </a:spcAft>
            </a:pPr>
            <a:r>
              <a:rPr lang="ar-SA" sz="2800" b="1" dirty="0">
                <a:solidFill>
                  <a:schemeClr val="accent1"/>
                </a:solidFill>
                <a:effectLst/>
                <a:latin typeface="Al Nile" pitchFamily="2" charset="-78"/>
                <a:ea typeface="Calibri" panose="020F0502020204030204" pitchFamily="34" charset="0"/>
                <a:cs typeface="Al Nile" pitchFamily="2" charset="-78"/>
              </a:rPr>
              <a:t>سادساً: </a:t>
            </a:r>
            <a:r>
              <a:rPr lang="ar-SA" sz="2800" b="1" dirty="0">
                <a:effectLst/>
                <a:latin typeface="Al Nile" pitchFamily="2" charset="-78"/>
                <a:ea typeface="Calibri" panose="020F0502020204030204" pitchFamily="34" charset="0"/>
                <a:cs typeface="Al Nile" pitchFamily="2" charset="-78"/>
              </a:rPr>
              <a:t>الاهتزاز اثناء التقاط الصورة.</a:t>
            </a:r>
          </a:p>
        </p:txBody>
      </p:sp>
    </p:spTree>
    <p:extLst>
      <p:ext uri="{BB962C8B-B14F-4D97-AF65-F5344CB8AC3E}">
        <p14:creationId xmlns:p14="http://schemas.microsoft.com/office/powerpoint/2010/main" val="2820350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JEP-1\Desktop\Desktop\tasweer\7127368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285" y="185966"/>
            <a:ext cx="4585311" cy="648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94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2815" y="249432"/>
            <a:ext cx="5688632" cy="769441"/>
          </a:xfrm>
          <a:prstGeom prst="rect">
            <a:avLst/>
          </a:prstGeom>
        </p:spPr>
        <p:txBody>
          <a:bodyPr wrap="square">
            <a:spAutoFit/>
          </a:bodyPr>
          <a:lstStyle/>
          <a:p>
            <a:pPr algn="ctr"/>
            <a:r>
              <a:rPr lang="ar-JO" sz="4400" dirty="0">
                <a:solidFill>
                  <a:schemeClr val="accent1"/>
                </a:solidFill>
                <a:latin typeface="Al Nile" pitchFamily="2" charset="-78"/>
                <a:cs typeface="Al Nile" pitchFamily="2" charset="-78"/>
              </a:rPr>
              <a:t>أنواع اللقطات وأحجامها</a:t>
            </a:r>
            <a:endParaRPr lang="en-US" sz="4400" dirty="0">
              <a:solidFill>
                <a:schemeClr val="accent1"/>
              </a:solidFill>
              <a:latin typeface="Al Nile" pitchFamily="2" charset="-78"/>
              <a:cs typeface="Al Nile" pitchFamily="2" charset="-78"/>
            </a:endParaRPr>
          </a:p>
        </p:txBody>
      </p:sp>
      <p:sp>
        <p:nvSpPr>
          <p:cNvPr id="5" name="TextBox 4"/>
          <p:cNvSpPr txBox="1"/>
          <p:nvPr/>
        </p:nvSpPr>
        <p:spPr>
          <a:xfrm>
            <a:off x="603856" y="1151514"/>
            <a:ext cx="5951276" cy="523220"/>
          </a:xfrm>
          <a:prstGeom prst="rect">
            <a:avLst/>
          </a:prstGeom>
          <a:noFill/>
        </p:spPr>
        <p:txBody>
          <a:bodyPr wrap="square" rtlCol="0">
            <a:spAutoFit/>
          </a:bodyPr>
          <a:lstStyle/>
          <a:p>
            <a:pPr algn="r" rtl="1"/>
            <a:r>
              <a:rPr lang="ar-JO" sz="2800" dirty="0">
                <a:solidFill>
                  <a:schemeClr val="accent1"/>
                </a:solidFill>
                <a:latin typeface="Al Nile" pitchFamily="2" charset="-78"/>
                <a:cs typeface="Al Nile" pitchFamily="2" charset="-78"/>
              </a:rPr>
              <a:t>حجم اللقطه وفقا للمنظر المراد تصويره:</a:t>
            </a:r>
            <a:endParaRPr lang="en-US" sz="2800" dirty="0">
              <a:solidFill>
                <a:schemeClr val="accent1"/>
              </a:solidFill>
              <a:latin typeface="Al Nile" pitchFamily="2" charset="-78"/>
              <a:cs typeface="Al Nile" pitchFamily="2" charset="-78"/>
            </a:endParaRPr>
          </a:p>
        </p:txBody>
      </p:sp>
      <p:pic>
        <p:nvPicPr>
          <p:cNvPr id="14338" name="Picture 2" descr="http://img392.imageshack.us/img392/5508/193011h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252" y="1682294"/>
            <a:ext cx="6075759" cy="434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AC10-5038-C348-A511-B39893574DFE}"/>
              </a:ext>
            </a:extLst>
          </p:cNvPr>
          <p:cNvSpPr>
            <a:spLocks noGrp="1"/>
          </p:cNvSpPr>
          <p:nvPr>
            <p:ph type="title"/>
          </p:nvPr>
        </p:nvSpPr>
        <p:spPr>
          <a:xfrm>
            <a:off x="4692316" y="2209798"/>
            <a:ext cx="4966696" cy="3886201"/>
          </a:xfrm>
        </p:spPr>
        <p:txBody>
          <a:bodyPr>
            <a:noAutofit/>
          </a:bodyPr>
          <a:lstStyle/>
          <a:p>
            <a:pPr algn="just" rtl="1"/>
            <a:r>
              <a:rPr lang="ar-SA" sz="2800" dirty="0">
                <a:solidFill>
                  <a:schemeClr val="tx1"/>
                </a:solidFill>
                <a:latin typeface="Al Nile" pitchFamily="2" charset="-78"/>
                <a:cs typeface="Al Nile" pitchFamily="2" charset="-78"/>
              </a:rPr>
              <a:t>بداية اختراع الكاميرا تعود إلى مبدأ أوَّليّ يسمّى بـِ "الغرفة المظلمة" وهي عبارة عن غرفة أو صندوق مظلم، يوجد في أحد جدرانه ثقب (يمكن أنْ يحتوي على عدسة)، عندما يدخل الضوْء منْ خلال الثقب تظهر على الحائط المقابل صورة معكوسة للمشهد الذي يقابل ذلك الثقب، حيث تظهر الصورة مقلوبة لأن الضوء يسير في خطوط مستقيمة.</a:t>
            </a:r>
            <a:endParaRPr lang="en-US" sz="2800" dirty="0">
              <a:solidFill>
                <a:schemeClr val="tx1"/>
              </a:solidFill>
              <a:latin typeface="Al Nile" pitchFamily="2" charset="-78"/>
              <a:cs typeface="Al Nile" pitchFamily="2" charset="-78"/>
            </a:endParaRPr>
          </a:p>
        </p:txBody>
      </p:sp>
      <p:sp>
        <p:nvSpPr>
          <p:cNvPr id="3" name="Title 1">
            <a:extLst>
              <a:ext uri="{FF2B5EF4-FFF2-40B4-BE49-F238E27FC236}">
                <a16:creationId xmlns:a16="http://schemas.microsoft.com/office/drawing/2014/main" id="{3F97A258-4CAE-4848-B15A-E378F710B1AF}"/>
              </a:ext>
            </a:extLst>
          </p:cNvPr>
          <p:cNvSpPr txBox="1">
            <a:spLocks/>
          </p:cNvSpPr>
          <p:nvPr/>
        </p:nvSpPr>
        <p:spPr>
          <a:xfrm>
            <a:off x="829734" y="762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SA" dirty="0"/>
              <a:t>مبدأ تشكل الصورة</a:t>
            </a:r>
            <a:endParaRPr lang="en-US" dirty="0"/>
          </a:p>
        </p:txBody>
      </p:sp>
      <p:pic>
        <p:nvPicPr>
          <p:cNvPr id="5" name="Picture 4">
            <a:extLst>
              <a:ext uri="{FF2B5EF4-FFF2-40B4-BE49-F238E27FC236}">
                <a16:creationId xmlns:a16="http://schemas.microsoft.com/office/drawing/2014/main" id="{3A777C66-5284-C840-9C82-E12A26BD377A}"/>
              </a:ext>
            </a:extLst>
          </p:cNvPr>
          <p:cNvPicPr>
            <a:picLocks noChangeAspect="1"/>
          </p:cNvPicPr>
          <p:nvPr/>
        </p:nvPicPr>
        <p:blipFill>
          <a:blip r:embed="rId2"/>
          <a:stretch>
            <a:fillRect/>
          </a:stretch>
        </p:blipFill>
        <p:spPr>
          <a:xfrm>
            <a:off x="601571" y="1910345"/>
            <a:ext cx="3862834" cy="2637591"/>
          </a:xfrm>
          <a:prstGeom prst="rect">
            <a:avLst/>
          </a:prstGeom>
        </p:spPr>
      </p:pic>
    </p:spTree>
    <p:extLst>
      <p:ext uri="{BB962C8B-B14F-4D97-AF65-F5344CB8AC3E}">
        <p14:creationId xmlns:p14="http://schemas.microsoft.com/office/powerpoint/2010/main" val="1682339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389.imageshack.us/img389/2866/193021y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662" y="1522216"/>
            <a:ext cx="584492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70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389.imageshack.us/img389/734/193031c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603" y="1319024"/>
            <a:ext cx="7114537" cy="508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047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g389.imageshack.us/img389/8378/193041zr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87" y="795700"/>
            <a:ext cx="775964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16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389.imageshack.us/img389/9283/193051j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669" y="697228"/>
            <a:ext cx="7255767"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14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g389.imageshack.us/img389/4969/193061b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7" y="966096"/>
            <a:ext cx="6318221" cy="451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569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اضغط على الصورة لرؤيتها بحجمها الأصلي ، الاسم :  17.png ، عدد المشاهدات: 1299 ، الحجم :  9.8 كيلو بايت">
            <a:extLst>
              <a:ext uri="{FF2B5EF4-FFF2-40B4-BE49-F238E27FC236}">
                <a16:creationId xmlns:a16="http://schemas.microsoft.com/office/drawing/2014/main" id="{8D099724-3A73-A24F-A8DA-DD9261015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90" y="324012"/>
            <a:ext cx="7927305" cy="34880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اضغط على الصورة لرؤيتها بحجمها الأصلي ، الاسم :  18.png ، عدد المشاهدات: 1298 ، الحجم :  13.9 كيلو بايت">
            <a:extLst>
              <a:ext uri="{FF2B5EF4-FFF2-40B4-BE49-F238E27FC236}">
                <a16:creationId xmlns:a16="http://schemas.microsoft.com/office/drawing/2014/main" id="{7A1C02A2-6F2E-7A48-A065-ECFCEE807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95" y="3901002"/>
            <a:ext cx="8126493" cy="263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697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اضغط على الصورة لرؤيتها بحجمها الأصلي ، الاسم :  19.png ، عدد المشاهدات: 1304 ، الحجم :  8.3 كيلو بايت">
            <a:extLst>
              <a:ext uri="{FF2B5EF4-FFF2-40B4-BE49-F238E27FC236}">
                <a16:creationId xmlns:a16="http://schemas.microsoft.com/office/drawing/2014/main" id="{48A8FE3D-6CF6-A44C-AC25-9D433AA08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64" y="1422156"/>
            <a:ext cx="876936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02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F248-3B25-C74C-BA6E-06AD470018B2}"/>
              </a:ext>
            </a:extLst>
          </p:cNvPr>
          <p:cNvSpPr>
            <a:spLocks noGrp="1"/>
          </p:cNvSpPr>
          <p:nvPr>
            <p:ph type="title"/>
          </p:nvPr>
        </p:nvSpPr>
        <p:spPr/>
        <p:txBody>
          <a:bodyPr/>
          <a:lstStyle/>
          <a:p>
            <a:pPr algn="r" rtl="1"/>
            <a:r>
              <a:rPr lang="ar-JO" b="1" dirty="0">
                <a:latin typeface="Al Nile" pitchFamily="2" charset="-78"/>
                <a:cs typeface="Al Nile" pitchFamily="2" charset="-78"/>
              </a:rPr>
              <a:t>العدسات</a:t>
            </a:r>
            <a:r>
              <a:rPr lang="en-US" dirty="0">
                <a:latin typeface="Al Nile" pitchFamily="2" charset="-78"/>
                <a:cs typeface="Al Nile" pitchFamily="2" charset="-78"/>
              </a:rPr>
              <a:t> </a:t>
            </a:r>
            <a:r>
              <a:rPr lang="ar-SA" dirty="0">
                <a:latin typeface="Al Nile" pitchFamily="2" charset="-78"/>
                <a:cs typeface="Al Nile" pitchFamily="2" charset="-78"/>
              </a:rPr>
              <a:t>:</a:t>
            </a:r>
            <a:endParaRPr lang="en-US" dirty="0">
              <a:latin typeface="Al Nile" pitchFamily="2" charset="-78"/>
              <a:cs typeface="Al Nile" pitchFamily="2" charset="-78"/>
            </a:endParaRPr>
          </a:p>
        </p:txBody>
      </p:sp>
      <p:pic>
        <p:nvPicPr>
          <p:cNvPr id="3" name="Picture 2">
            <a:extLst>
              <a:ext uri="{FF2B5EF4-FFF2-40B4-BE49-F238E27FC236}">
                <a16:creationId xmlns:a16="http://schemas.microsoft.com/office/drawing/2014/main" id="{1CE0ABAC-46DA-E846-9738-44D89FA30F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3626" y="1700863"/>
            <a:ext cx="6379640" cy="3919388"/>
          </a:xfrm>
          <a:prstGeom prst="rect">
            <a:avLst/>
          </a:prstGeom>
          <a:noFill/>
          <a:ln>
            <a:noFill/>
          </a:ln>
        </p:spPr>
      </p:pic>
    </p:spTree>
    <p:extLst>
      <p:ext uri="{BB962C8B-B14F-4D97-AF65-F5344CB8AC3E}">
        <p14:creationId xmlns:p14="http://schemas.microsoft.com/office/powerpoint/2010/main" val="2167974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187B-0F0E-DB4E-92C1-C14E0F5D8F57}"/>
              </a:ext>
            </a:extLst>
          </p:cNvPr>
          <p:cNvSpPr>
            <a:spLocks noGrp="1"/>
          </p:cNvSpPr>
          <p:nvPr>
            <p:ph type="title"/>
          </p:nvPr>
        </p:nvSpPr>
        <p:spPr/>
        <p:txBody>
          <a:bodyPr>
            <a:normAutofit/>
          </a:bodyPr>
          <a:lstStyle/>
          <a:p>
            <a:pPr algn="r" rtl="1"/>
            <a:r>
              <a:rPr lang="ar-JO" sz="2400" b="1" dirty="0">
                <a:cs typeface="+mn-cs"/>
              </a:rPr>
              <a:t>العدســةُ القياسيّة (</a:t>
            </a:r>
            <a:r>
              <a:rPr lang="en-US" sz="2400" b="1" dirty="0">
                <a:cs typeface="+mn-cs"/>
              </a:rPr>
              <a:t>Standard Lens</a:t>
            </a:r>
            <a:r>
              <a:rPr lang="ar-JO" sz="2400" b="1" dirty="0">
                <a:cs typeface="+mn-cs"/>
              </a:rPr>
              <a:t>):</a:t>
            </a:r>
            <a:br>
              <a:rPr lang="en-US" sz="2400" dirty="0">
                <a:cs typeface="+mn-cs"/>
              </a:rPr>
            </a:br>
            <a:endParaRPr lang="en-US" sz="2400" dirty="0">
              <a:cs typeface="+mn-cs"/>
            </a:endParaRPr>
          </a:p>
        </p:txBody>
      </p:sp>
      <p:sp>
        <p:nvSpPr>
          <p:cNvPr id="3" name="TextBox 2">
            <a:extLst>
              <a:ext uri="{FF2B5EF4-FFF2-40B4-BE49-F238E27FC236}">
                <a16:creationId xmlns:a16="http://schemas.microsoft.com/office/drawing/2014/main" id="{10E83501-6616-3545-8E3D-ECA5FB257A10}"/>
              </a:ext>
            </a:extLst>
          </p:cNvPr>
          <p:cNvSpPr txBox="1"/>
          <p:nvPr/>
        </p:nvSpPr>
        <p:spPr>
          <a:xfrm>
            <a:off x="711105" y="1109870"/>
            <a:ext cx="9254305" cy="3108543"/>
          </a:xfrm>
          <a:prstGeom prst="rect">
            <a:avLst/>
          </a:prstGeom>
          <a:noFill/>
        </p:spPr>
        <p:txBody>
          <a:bodyPr wrap="square" rtlCol="0">
            <a:spAutoFit/>
          </a:bodyPr>
          <a:lstStyle/>
          <a:p>
            <a:pPr algn="r" rtl="1"/>
            <a:r>
              <a:rPr lang="ar-JO" sz="2800" dirty="0">
                <a:solidFill>
                  <a:schemeClr val="accent1"/>
                </a:solidFill>
                <a:latin typeface="Al Nile" pitchFamily="2" charset="-78"/>
                <a:cs typeface="Al Nile" pitchFamily="2" charset="-78"/>
              </a:rPr>
              <a:t> </a:t>
            </a:r>
            <a:r>
              <a:rPr lang="ar-JO" sz="2800" dirty="0">
                <a:latin typeface="Al Nile" pitchFamily="2" charset="-78"/>
                <a:cs typeface="Al Nile" pitchFamily="2" charset="-78"/>
              </a:rPr>
              <a:t>هي العدسةُ التي تغطّي المدى وزاوية الرؤية نفسها التي يرى بها الإنسان بعينه الطبيعية الأشياء من حوله، والتي تقدَّر بالعدسة ذات البعد البؤريّ الثابت "</a:t>
            </a:r>
            <a:r>
              <a:rPr lang="en-US" sz="2800" dirty="0">
                <a:latin typeface="Al Nile" pitchFamily="2" charset="-78"/>
                <a:cs typeface="Al Nile" pitchFamily="2" charset="-78"/>
              </a:rPr>
              <a:t>50mm</a:t>
            </a:r>
            <a:r>
              <a:rPr lang="ar-JO" sz="2800" dirty="0">
                <a:latin typeface="Al Nile" pitchFamily="2" charset="-78"/>
                <a:cs typeface="Al Nile" pitchFamily="2" charset="-78"/>
              </a:rPr>
              <a:t>"؛ حيث إنَّ المسافات والأبعاد التي يمكن للإنسان أن يرى فيها الأشياء من خلال هذه العدسة تبدو كما يراها في الواقع بعينه المجرّدة. وقد سُمِّيتْ هذه العدسة بالقياسية؛ لأنَ باقي العدسات تصنّف مقارنة بها؛ فالعدسات التي يزيد مقدار بعدها البؤريّ عن </a:t>
            </a:r>
            <a:r>
              <a:rPr lang="en-US" sz="2800" dirty="0">
                <a:latin typeface="Al Nile" pitchFamily="2" charset="-78"/>
                <a:cs typeface="Al Nile" pitchFamily="2" charset="-78"/>
              </a:rPr>
              <a:t>50mm</a:t>
            </a:r>
            <a:r>
              <a:rPr lang="ar-JO" sz="2800" dirty="0">
                <a:latin typeface="Al Nile" pitchFamily="2" charset="-78"/>
                <a:cs typeface="Al Nile" pitchFamily="2" charset="-78"/>
              </a:rPr>
              <a:t> تعتبر عدساتٍ مقرِّبةً - ضيّقة الزاوية (</a:t>
            </a:r>
            <a:r>
              <a:rPr lang="en-US" sz="2800" dirty="0">
                <a:latin typeface="Al Nile" pitchFamily="2" charset="-78"/>
                <a:cs typeface="Al Nile" pitchFamily="2" charset="-78"/>
              </a:rPr>
              <a:t>Telephoto</a:t>
            </a:r>
            <a:r>
              <a:rPr lang="ar-JO" sz="2800" dirty="0">
                <a:latin typeface="Al Nile" pitchFamily="2" charset="-78"/>
                <a:cs typeface="Al Nile" pitchFamily="2" charset="-78"/>
              </a:rPr>
              <a:t>)، والتي تقل عن </a:t>
            </a:r>
            <a:r>
              <a:rPr lang="en-US" sz="2800" dirty="0">
                <a:latin typeface="Al Nile" pitchFamily="2" charset="-78"/>
                <a:cs typeface="Al Nile" pitchFamily="2" charset="-78"/>
              </a:rPr>
              <a:t>50mm</a:t>
            </a:r>
            <a:r>
              <a:rPr lang="ar-JO" sz="2800" dirty="0">
                <a:latin typeface="Al Nile" pitchFamily="2" charset="-78"/>
                <a:cs typeface="Al Nile" pitchFamily="2" charset="-78"/>
              </a:rPr>
              <a:t> تعتبر عدساتٍ واسعةً أو عريضة - واسعة الزاوية (</a:t>
            </a:r>
            <a:r>
              <a:rPr lang="en-US" sz="2800" dirty="0">
                <a:latin typeface="Al Nile" pitchFamily="2" charset="-78"/>
                <a:cs typeface="Al Nile" pitchFamily="2" charset="-78"/>
              </a:rPr>
              <a:t>Wide</a:t>
            </a:r>
            <a:r>
              <a:rPr lang="ar-JO" sz="2800" dirty="0">
                <a:latin typeface="Al Nile" pitchFamily="2" charset="-78"/>
                <a:cs typeface="Al Nile" pitchFamily="2" charset="-78"/>
              </a:rPr>
              <a:t>). </a:t>
            </a:r>
            <a:endParaRPr lang="en-US" sz="2800" dirty="0">
              <a:latin typeface="Al Nile" pitchFamily="2" charset="-78"/>
              <a:cs typeface="Al Nile" pitchFamily="2" charset="-78"/>
            </a:endParaRPr>
          </a:p>
        </p:txBody>
      </p:sp>
      <p:pic>
        <p:nvPicPr>
          <p:cNvPr id="4" name="Picture 3" descr="Image result for canon lens 50mm 1.4">
            <a:extLst>
              <a:ext uri="{FF2B5EF4-FFF2-40B4-BE49-F238E27FC236}">
                <a16:creationId xmlns:a16="http://schemas.microsoft.com/office/drawing/2014/main" id="{26728F13-F139-7647-99FE-08F501B1490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7134" y="3787526"/>
            <a:ext cx="2934314" cy="3070474"/>
          </a:xfrm>
          <a:prstGeom prst="rect">
            <a:avLst/>
          </a:prstGeom>
          <a:noFill/>
          <a:ln>
            <a:noFill/>
          </a:ln>
        </p:spPr>
      </p:pic>
    </p:spTree>
    <p:extLst>
      <p:ext uri="{BB962C8B-B14F-4D97-AF65-F5344CB8AC3E}">
        <p14:creationId xmlns:p14="http://schemas.microsoft.com/office/powerpoint/2010/main" val="2680727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159B-BC16-4945-ACEE-A23E42D37490}"/>
              </a:ext>
            </a:extLst>
          </p:cNvPr>
          <p:cNvSpPr>
            <a:spLocks noGrp="1"/>
          </p:cNvSpPr>
          <p:nvPr>
            <p:ph type="title"/>
          </p:nvPr>
        </p:nvSpPr>
        <p:spPr/>
        <p:txBody>
          <a:bodyPr>
            <a:normAutofit/>
          </a:bodyPr>
          <a:lstStyle/>
          <a:p>
            <a:pPr algn="r" rtl="1"/>
            <a:r>
              <a:rPr lang="ar-JO" sz="2400" b="1" dirty="0"/>
              <a:t>العدسةُ ذات الرؤية الواسعة (</a:t>
            </a:r>
            <a:r>
              <a:rPr lang="en-US" sz="2400" b="1" dirty="0"/>
              <a:t>Wide Angel Lens</a:t>
            </a:r>
            <a:r>
              <a:rPr lang="ar-JO" sz="2400" b="1" dirty="0"/>
              <a:t>): </a:t>
            </a:r>
            <a:br>
              <a:rPr lang="en-US" sz="2400" dirty="0"/>
            </a:br>
            <a:endParaRPr lang="en-US" sz="2400" dirty="0"/>
          </a:p>
        </p:txBody>
      </p:sp>
      <p:sp>
        <p:nvSpPr>
          <p:cNvPr id="4" name="TextBox 3">
            <a:extLst>
              <a:ext uri="{FF2B5EF4-FFF2-40B4-BE49-F238E27FC236}">
                <a16:creationId xmlns:a16="http://schemas.microsoft.com/office/drawing/2014/main" id="{2ADC0846-64C7-894B-955B-7B5563537B28}"/>
              </a:ext>
            </a:extLst>
          </p:cNvPr>
          <p:cNvSpPr txBox="1"/>
          <p:nvPr/>
        </p:nvSpPr>
        <p:spPr>
          <a:xfrm>
            <a:off x="677334" y="1732397"/>
            <a:ext cx="8863530" cy="2677656"/>
          </a:xfrm>
          <a:prstGeom prst="rect">
            <a:avLst/>
          </a:prstGeom>
          <a:noFill/>
        </p:spPr>
        <p:txBody>
          <a:bodyPr wrap="square" rtlCol="0">
            <a:spAutoFit/>
          </a:bodyPr>
          <a:lstStyle/>
          <a:p>
            <a:pPr algn="r" rtl="1"/>
            <a:r>
              <a:rPr lang="ar-JO" sz="2800" dirty="0">
                <a:solidFill>
                  <a:schemeClr val="accent1"/>
                </a:solidFill>
                <a:latin typeface="Al Nile" pitchFamily="2" charset="-78"/>
                <a:cs typeface="Al Nile" pitchFamily="2" charset="-78"/>
              </a:rPr>
              <a:t> </a:t>
            </a:r>
            <a:r>
              <a:rPr lang="ar-JO" sz="2800" dirty="0">
                <a:latin typeface="Al Nile" pitchFamily="2" charset="-78"/>
                <a:cs typeface="Al Nile" pitchFamily="2" charset="-78"/>
              </a:rPr>
              <a:t>هي العدساتُ التي يقلُّ بعدُها البؤريُّ عن </a:t>
            </a:r>
            <a:r>
              <a:rPr lang="en-US" sz="2800" dirty="0">
                <a:latin typeface="Al Nile" pitchFamily="2" charset="-78"/>
                <a:cs typeface="Al Nile" pitchFamily="2" charset="-78"/>
              </a:rPr>
              <a:t>50mm</a:t>
            </a:r>
            <a:r>
              <a:rPr lang="ar-JO" sz="2800" dirty="0">
                <a:latin typeface="Al Nile" pitchFamily="2" charset="-78"/>
                <a:cs typeface="Al Nile" pitchFamily="2" charset="-78"/>
              </a:rPr>
              <a:t> (مثل:</a:t>
            </a:r>
            <a:r>
              <a:rPr lang="en-US" sz="2800" dirty="0">
                <a:latin typeface="Al Nile" pitchFamily="2" charset="-78"/>
                <a:cs typeface="Al Nile" pitchFamily="2" charset="-78"/>
              </a:rPr>
              <a:t>35mm, 24mm, 18mm </a:t>
            </a:r>
            <a:r>
              <a:rPr lang="ar-JO" sz="2800" dirty="0">
                <a:latin typeface="Al Nile" pitchFamily="2" charset="-78"/>
                <a:cs typeface="Al Nile" pitchFamily="2" charset="-78"/>
              </a:rPr>
              <a:t>). وهي عدسات تمكِّنك من تصوير مساحةٍ واسعةٍ من المشهد مع القرب منه، وهي جيدة للتصوير في الأماكن الضيقة، أو تصوير المباني الضخمة. غير أنَّ هناك مشكلةً تُصاحب استخدام مثل هذا النوع من العدسات، وهي أنَّها تُضفي بعض التشويه على أبْعاد الصورة وبخاصّةٍ من الجوانب، وتبدو من خلالها الأشياءُ القريبةُ منَ الكاميرا أكبر ممّا هي عليه في الواقع، والأشياءُ البعيدةُ أصغر ممّا هي عليه في الحقيقة.</a:t>
            </a: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350226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64DE-A085-4241-A9D8-803D3473A9C4}"/>
              </a:ext>
            </a:extLst>
          </p:cNvPr>
          <p:cNvSpPr>
            <a:spLocks noGrp="1"/>
          </p:cNvSpPr>
          <p:nvPr>
            <p:ph type="title"/>
          </p:nvPr>
        </p:nvSpPr>
        <p:spPr>
          <a:xfrm>
            <a:off x="725460" y="1632283"/>
            <a:ext cx="8596668" cy="4684295"/>
          </a:xfrm>
        </p:spPr>
        <p:txBody>
          <a:bodyPr>
            <a:noAutofit/>
          </a:bodyPr>
          <a:lstStyle/>
          <a:p>
            <a:pPr algn="r" rtl="1"/>
            <a:r>
              <a:rPr lang="en-US" sz="2400" dirty="0">
                <a:solidFill>
                  <a:schemeClr val="tx1"/>
                </a:solidFill>
                <a:latin typeface="Al Nile" pitchFamily="2" charset="-78"/>
                <a:cs typeface="Al Nile" pitchFamily="2" charset="-78"/>
              </a:rPr>
              <a:t>1</a:t>
            </a:r>
            <a:r>
              <a:rPr lang="ar-SA" sz="2400" dirty="0">
                <a:solidFill>
                  <a:schemeClr val="tx1"/>
                </a:solidFill>
                <a:latin typeface="Al Nile" pitchFamily="2" charset="-78"/>
                <a:cs typeface="Al Nile" pitchFamily="2" charset="-78"/>
              </a:rPr>
              <a:t>- الصورة الصحفية تتعلق بحدث إخباري أو قضية تسترعي اهتمام الناس؛ قد تكون حادثة قد حصلت مؤخراً، أو حادثة في تطور، أو حادثة كانت قد حصلت في الماضي، ولكنّها لم تكن معروفة لدى عامة الناس من قبل.</a:t>
            </a:r>
            <a:br>
              <a:rPr lang="en-US" sz="2400" dirty="0">
                <a:solidFill>
                  <a:schemeClr val="tx1"/>
                </a:solidFill>
                <a:latin typeface="Al Nile" pitchFamily="2" charset="-78"/>
                <a:cs typeface="Al Nile" pitchFamily="2" charset="-78"/>
              </a:rPr>
            </a:br>
            <a:br>
              <a:rPr lang="ar-SA" sz="2400" dirty="0">
                <a:solidFill>
                  <a:schemeClr val="tx1"/>
                </a:solidFill>
                <a:latin typeface="Al Nile" pitchFamily="2" charset="-78"/>
                <a:cs typeface="Al Nile" pitchFamily="2" charset="-78"/>
              </a:rPr>
            </a:br>
            <a:r>
              <a:rPr lang="ar-SA" sz="2400" dirty="0">
                <a:solidFill>
                  <a:schemeClr val="tx1"/>
                </a:solidFill>
                <a:latin typeface="Al Nile" pitchFamily="2" charset="-78"/>
                <a:cs typeface="Al Nile" pitchFamily="2" charset="-78"/>
              </a:rPr>
              <a:t>2</a:t>
            </a:r>
            <a:r>
              <a:rPr lang="en-US" sz="2400" dirty="0">
                <a:solidFill>
                  <a:schemeClr val="tx1"/>
                </a:solidFill>
                <a:latin typeface="Al Nile" pitchFamily="2" charset="-78"/>
                <a:cs typeface="Al Nile" pitchFamily="2" charset="-78"/>
              </a:rPr>
              <a:t>- </a:t>
            </a:r>
            <a:r>
              <a:rPr lang="ar-SA" sz="2400" dirty="0">
                <a:solidFill>
                  <a:schemeClr val="tx1"/>
                </a:solidFill>
                <a:latin typeface="Al Nile" pitchFamily="2" charset="-78"/>
                <a:cs typeface="Al Nile" pitchFamily="2" charset="-78"/>
              </a:rPr>
              <a:t>الصورة الصحفية يلتقطها المصور للتعبير عن حدثٍ أو موضوع ما بشكل موضوعي، أي بحيادية ودون تحيز، وبأفضل طريقة تبرز موضوع التصوير بشكل صادق وواضح وعادل.</a:t>
            </a:r>
            <a:br>
              <a:rPr lang="en-US" sz="2400" dirty="0">
                <a:solidFill>
                  <a:schemeClr val="tx1"/>
                </a:solidFill>
                <a:latin typeface="Al Nile" pitchFamily="2" charset="-78"/>
                <a:cs typeface="Al Nile" pitchFamily="2" charset="-78"/>
              </a:rPr>
            </a:br>
            <a:br>
              <a:rPr lang="ar-SA" sz="2400" dirty="0">
                <a:solidFill>
                  <a:schemeClr val="tx1"/>
                </a:solidFill>
                <a:latin typeface="Al Nile" pitchFamily="2" charset="-78"/>
                <a:cs typeface="Al Nile" pitchFamily="2" charset="-78"/>
              </a:rPr>
            </a:br>
            <a:r>
              <a:rPr lang="ar-SA" sz="2400" dirty="0">
                <a:solidFill>
                  <a:schemeClr val="tx1"/>
                </a:solidFill>
                <a:latin typeface="Al Nile" pitchFamily="2" charset="-78"/>
                <a:cs typeface="Al Nile" pitchFamily="2" charset="-78"/>
              </a:rPr>
              <a:t>3</a:t>
            </a:r>
            <a:r>
              <a:rPr lang="en-US" sz="2400" dirty="0">
                <a:solidFill>
                  <a:schemeClr val="tx1"/>
                </a:solidFill>
                <a:latin typeface="Al Nile" pitchFamily="2" charset="-78"/>
                <a:cs typeface="Al Nile" pitchFamily="2" charset="-78"/>
              </a:rPr>
              <a:t>- </a:t>
            </a:r>
            <a:r>
              <a:rPr lang="ar-SA" sz="2400" dirty="0">
                <a:solidFill>
                  <a:schemeClr val="tx1"/>
                </a:solidFill>
                <a:latin typeface="Al Nile" pitchFamily="2" charset="-78"/>
                <a:cs typeface="Al Nile" pitchFamily="2" charset="-78"/>
              </a:rPr>
              <a:t>الصورة الصحفية تراعَى فيها أصول التصوير وقواعده، تقنياً وفنيا، فيتمّ فيها مراعاة الإضاءة والوضوح، ويتمّ فيها مراعاة الجوانب الفنّية للحصول على صور معبّرة ولافتة.</a:t>
            </a:r>
            <a:br>
              <a:rPr lang="ar-SA" sz="2400" dirty="0">
                <a:solidFill>
                  <a:schemeClr val="tx1"/>
                </a:solidFill>
                <a:latin typeface="Al Nile" pitchFamily="2" charset="-78"/>
                <a:cs typeface="Al Nile" pitchFamily="2" charset="-78"/>
              </a:rPr>
            </a:br>
            <a:br>
              <a:rPr lang="ar-SA" sz="2400" dirty="0">
                <a:solidFill>
                  <a:schemeClr val="tx1"/>
                </a:solidFill>
                <a:latin typeface="Al Nile" pitchFamily="2" charset="-78"/>
                <a:cs typeface="Al Nile" pitchFamily="2" charset="-78"/>
              </a:rPr>
            </a:br>
            <a:r>
              <a:rPr lang="ar-SA" sz="2400" dirty="0">
                <a:solidFill>
                  <a:schemeClr val="tx1"/>
                </a:solidFill>
                <a:latin typeface="Al Nile" pitchFamily="2" charset="-78"/>
                <a:cs typeface="Al Nile" pitchFamily="2" charset="-78"/>
              </a:rPr>
              <a:t>4- الصورة الصحفية يتمّ التقاطها بهدف النشر، لذلك، ينبغي أنْ تكون قابلة وتستحق النشر؛ فالصورة الصحفية هدفها النهائي هو الوصول إلى الناس وإعلامهم عن حدثٍ أو خبر.</a:t>
            </a:r>
          </a:p>
        </p:txBody>
      </p:sp>
      <p:sp>
        <p:nvSpPr>
          <p:cNvPr id="3" name="Title 1">
            <a:extLst>
              <a:ext uri="{FF2B5EF4-FFF2-40B4-BE49-F238E27FC236}">
                <a16:creationId xmlns:a16="http://schemas.microsoft.com/office/drawing/2014/main" id="{32C58B81-0772-B542-9490-72BC8A5CE3AF}"/>
              </a:ext>
            </a:extLst>
          </p:cNvPr>
          <p:cNvSpPr txBox="1">
            <a:spLocks/>
          </p:cNvSpPr>
          <p:nvPr/>
        </p:nvSpPr>
        <p:spPr>
          <a:xfrm>
            <a:off x="389467" y="762000"/>
            <a:ext cx="9036935" cy="7281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sz="2800" b="1" dirty="0">
                <a:latin typeface="Al Nile" pitchFamily="2" charset="-78"/>
                <a:cs typeface="Al Nile" pitchFamily="2" charset="-78"/>
              </a:rPr>
              <a:t> الأمور الأساسية الواجب الانتباه لها لفهم طبيعة الصورة الصحفية بشكل صحيح</a:t>
            </a:r>
            <a:r>
              <a:rPr lang="en-US" sz="2800" b="1" dirty="0">
                <a:latin typeface="Al Nile" pitchFamily="2" charset="-78"/>
                <a:cs typeface="Al Nile" pitchFamily="2" charset="-78"/>
              </a:rPr>
              <a:t>:</a:t>
            </a: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1103363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non wide angle lens 16-35mm">
            <a:extLst>
              <a:ext uri="{FF2B5EF4-FFF2-40B4-BE49-F238E27FC236}">
                <a16:creationId xmlns:a16="http://schemas.microsoft.com/office/drawing/2014/main" id="{978D6585-41B5-A249-BA1D-6CD7704501F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9226" y="464950"/>
            <a:ext cx="4919954" cy="4747041"/>
          </a:xfrm>
          <a:prstGeom prst="rect">
            <a:avLst/>
          </a:prstGeom>
          <a:noFill/>
          <a:ln>
            <a:noFill/>
          </a:ln>
        </p:spPr>
      </p:pic>
      <p:sp>
        <p:nvSpPr>
          <p:cNvPr id="4" name="TextBox 3">
            <a:extLst>
              <a:ext uri="{FF2B5EF4-FFF2-40B4-BE49-F238E27FC236}">
                <a16:creationId xmlns:a16="http://schemas.microsoft.com/office/drawing/2014/main" id="{1EB68A88-3F5D-A344-AB89-DFE42FE3DB77}"/>
              </a:ext>
            </a:extLst>
          </p:cNvPr>
          <p:cNvSpPr txBox="1"/>
          <p:nvPr/>
        </p:nvSpPr>
        <p:spPr>
          <a:xfrm>
            <a:off x="1371600" y="5570751"/>
            <a:ext cx="3887603" cy="646331"/>
          </a:xfrm>
          <a:prstGeom prst="rect">
            <a:avLst/>
          </a:prstGeom>
          <a:noFill/>
        </p:spPr>
        <p:txBody>
          <a:bodyPr wrap="none" rtlCol="0">
            <a:spAutoFit/>
          </a:bodyPr>
          <a:lstStyle/>
          <a:p>
            <a:r>
              <a:rPr lang="ar-SY" dirty="0"/>
              <a:t>عدسة واسعة</a:t>
            </a:r>
            <a:r>
              <a:rPr lang="en-US" dirty="0"/>
              <a:t>Canon 16-35mm, f2.8</a:t>
            </a:r>
          </a:p>
          <a:p>
            <a:endParaRPr lang="en-US" dirty="0"/>
          </a:p>
        </p:txBody>
      </p:sp>
    </p:spTree>
    <p:extLst>
      <p:ext uri="{BB962C8B-B14F-4D97-AF65-F5344CB8AC3E}">
        <p14:creationId xmlns:p14="http://schemas.microsoft.com/office/powerpoint/2010/main" val="2442064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FDDC-9B88-8D40-9F46-22D0F81E29F7}"/>
              </a:ext>
            </a:extLst>
          </p:cNvPr>
          <p:cNvSpPr>
            <a:spLocks noGrp="1"/>
          </p:cNvSpPr>
          <p:nvPr>
            <p:ph type="title"/>
          </p:nvPr>
        </p:nvSpPr>
        <p:spPr>
          <a:xfrm>
            <a:off x="1394847" y="750957"/>
            <a:ext cx="6220836" cy="1320800"/>
          </a:xfrm>
        </p:spPr>
        <p:txBody>
          <a:bodyPr>
            <a:normAutofit/>
          </a:bodyPr>
          <a:lstStyle/>
          <a:p>
            <a:pPr algn="r" rtl="1"/>
            <a:r>
              <a:rPr lang="ar-JO" sz="2400" b="1" dirty="0">
                <a:cs typeface="+mn-cs"/>
              </a:rPr>
              <a:t>العدسةُ المقرّبة (</a:t>
            </a:r>
            <a:r>
              <a:rPr lang="en-US" sz="2400" b="1" dirty="0">
                <a:cs typeface="+mn-cs"/>
              </a:rPr>
              <a:t>Telephoto Lens</a:t>
            </a:r>
            <a:r>
              <a:rPr lang="ar-JO" sz="2400" b="1" dirty="0">
                <a:cs typeface="+mn-cs"/>
              </a:rPr>
              <a:t>) </a:t>
            </a:r>
            <a:br>
              <a:rPr lang="en-US" sz="2400" dirty="0">
                <a:cs typeface="+mn-cs"/>
              </a:rPr>
            </a:br>
            <a:endParaRPr lang="en-US" sz="2400" dirty="0">
              <a:cs typeface="+mn-cs"/>
            </a:endParaRPr>
          </a:p>
        </p:txBody>
      </p:sp>
      <p:sp>
        <p:nvSpPr>
          <p:cNvPr id="3" name="TextBox 2">
            <a:extLst>
              <a:ext uri="{FF2B5EF4-FFF2-40B4-BE49-F238E27FC236}">
                <a16:creationId xmlns:a16="http://schemas.microsoft.com/office/drawing/2014/main" id="{0D78678D-7402-7742-B76B-B11B6241BD6F}"/>
              </a:ext>
            </a:extLst>
          </p:cNvPr>
          <p:cNvSpPr txBox="1"/>
          <p:nvPr/>
        </p:nvSpPr>
        <p:spPr>
          <a:xfrm>
            <a:off x="317737" y="2325757"/>
            <a:ext cx="9559552" cy="1384995"/>
          </a:xfrm>
          <a:prstGeom prst="rect">
            <a:avLst/>
          </a:prstGeom>
          <a:noFill/>
        </p:spPr>
        <p:txBody>
          <a:bodyPr wrap="square" rtlCol="0">
            <a:spAutoFit/>
          </a:bodyPr>
          <a:lstStyle/>
          <a:p>
            <a:pPr algn="ctr" rtl="1"/>
            <a:r>
              <a:rPr lang="ar-JO" sz="2800" dirty="0">
                <a:solidFill>
                  <a:schemeClr val="accent1"/>
                </a:solidFill>
                <a:latin typeface="Al Nile" pitchFamily="2" charset="-78"/>
                <a:cs typeface="Al Nile" pitchFamily="2" charset="-78"/>
              </a:rPr>
              <a:t> </a:t>
            </a:r>
            <a:r>
              <a:rPr lang="ar-JO" sz="2800" dirty="0">
                <a:latin typeface="Al Nile" pitchFamily="2" charset="-78"/>
                <a:cs typeface="Al Nile" pitchFamily="2" charset="-78"/>
              </a:rPr>
              <a:t>هي العدساتُ التي يزيد بعدها البؤريّ عن </a:t>
            </a:r>
            <a:r>
              <a:rPr lang="en-US" sz="2800" dirty="0">
                <a:latin typeface="Al Nile" pitchFamily="2" charset="-78"/>
                <a:cs typeface="Al Nile" pitchFamily="2" charset="-78"/>
              </a:rPr>
              <a:t>50mm</a:t>
            </a:r>
            <a:r>
              <a:rPr lang="ar-JO" sz="2800" dirty="0">
                <a:latin typeface="Al Nile" pitchFamily="2" charset="-78"/>
                <a:cs typeface="Al Nile" pitchFamily="2" charset="-78"/>
              </a:rPr>
              <a:t> (مثل: </a:t>
            </a:r>
            <a:r>
              <a:rPr lang="en-US" sz="2800" dirty="0">
                <a:latin typeface="Al Nile" pitchFamily="2" charset="-78"/>
                <a:cs typeface="Al Nile" pitchFamily="2" charset="-78"/>
              </a:rPr>
              <a:t>85mm, 100mm, 200mm</a:t>
            </a:r>
            <a:r>
              <a:rPr lang="ar-JO" sz="2800" dirty="0">
                <a:latin typeface="Al Nile" pitchFamily="2" charset="-78"/>
                <a:cs typeface="Al Nile" pitchFamily="2" charset="-78"/>
              </a:rPr>
              <a:t>). وهي عدساتٌ تقوم بتقريب الأشياء البعيدة عن الكاميرا، وتُستخدَم عادةً في التصوير الرياضيّ، أو تصوير الحيوانات والطيور، وبشكلٍ عامٍّ المواضيع التي تحتاج للتقريب أو التصوير عن بُعْد.</a:t>
            </a: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4117012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non wide angle lens 70-200m">
            <a:extLst>
              <a:ext uri="{FF2B5EF4-FFF2-40B4-BE49-F238E27FC236}">
                <a16:creationId xmlns:a16="http://schemas.microsoft.com/office/drawing/2014/main" id="{F70B3519-008C-664F-9E9B-D4F96F2CC5AD}"/>
              </a:ext>
            </a:extLst>
          </p:cNvPr>
          <p:cNvPicPr/>
          <p:nvPr/>
        </p:nvPicPr>
        <p:blipFill rotWithShape="1">
          <a:blip r:embed="rId2">
            <a:extLst>
              <a:ext uri="{28A0092B-C50C-407E-A947-70E740481C1C}">
                <a14:useLocalDpi xmlns:a14="http://schemas.microsoft.com/office/drawing/2010/main" val="0"/>
              </a:ext>
            </a:extLst>
          </a:blip>
          <a:srcRect t="11726" b="14848"/>
          <a:stretch/>
        </p:blipFill>
        <p:spPr bwMode="auto">
          <a:xfrm>
            <a:off x="1478981" y="1458872"/>
            <a:ext cx="7430180" cy="3165339"/>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DBBFD548-645D-9F4A-990A-024DBB83FA02}"/>
              </a:ext>
            </a:extLst>
          </p:cNvPr>
          <p:cNvSpPr/>
          <p:nvPr/>
        </p:nvSpPr>
        <p:spPr>
          <a:xfrm>
            <a:off x="3587702" y="5008444"/>
            <a:ext cx="3212738" cy="390684"/>
          </a:xfrm>
          <a:prstGeom prst="rect">
            <a:avLst/>
          </a:prstGeom>
        </p:spPr>
        <p:txBody>
          <a:bodyPr wrap="none">
            <a:spAutoFit/>
          </a:bodyPr>
          <a:lstStyle/>
          <a:p>
            <a:pPr algn="ctr" rtl="1">
              <a:lnSpc>
                <a:spcPct val="115000"/>
              </a:lnSpc>
            </a:pPr>
            <a:r>
              <a:rPr lang="ar-SY" dirty="0">
                <a:latin typeface="Calibri" panose="020F0502020204030204" pitchFamily="34" charset="0"/>
                <a:ea typeface="Calibri" panose="020F0502020204030204" pitchFamily="34" charset="0"/>
                <a:cs typeface="Times New Roman" panose="02020603050405020304" pitchFamily="18" charset="0"/>
              </a:rPr>
              <a:t>عدسة مقرّبة</a:t>
            </a:r>
            <a:r>
              <a:rPr lang="en-US" dirty="0">
                <a:latin typeface="Times New Roman" panose="02020603050405020304" pitchFamily="18" charset="0"/>
                <a:ea typeface="Calibri" panose="020F0502020204030204" pitchFamily="34" charset="0"/>
                <a:cs typeface="Arial" panose="020B0604020202020204" pitchFamily="34" charset="0"/>
              </a:rPr>
              <a:t>Canon 70-200mm, f2.8</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3240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9FCC-816B-764F-99F1-BDC53E0B6974}"/>
              </a:ext>
            </a:extLst>
          </p:cNvPr>
          <p:cNvSpPr>
            <a:spLocks noGrp="1"/>
          </p:cNvSpPr>
          <p:nvPr>
            <p:ph type="title"/>
          </p:nvPr>
        </p:nvSpPr>
        <p:spPr>
          <a:xfrm>
            <a:off x="573438" y="686103"/>
            <a:ext cx="8699417" cy="1280890"/>
          </a:xfrm>
        </p:spPr>
        <p:txBody>
          <a:bodyPr>
            <a:noAutofit/>
          </a:bodyPr>
          <a:lstStyle/>
          <a:p>
            <a:pPr algn="r" rtl="1"/>
            <a:r>
              <a:rPr lang="ar-JO" sz="4000" b="1" dirty="0">
                <a:latin typeface="Al Nile" pitchFamily="2" charset="-78"/>
                <a:cs typeface="Al Nile" pitchFamily="2" charset="-78"/>
              </a:rPr>
              <a:t>عدسةُ (الماكرو) أو التصوير عن قرْب (</a:t>
            </a:r>
            <a:r>
              <a:rPr lang="en-US" sz="4000" b="1" dirty="0">
                <a:latin typeface="Al Nile" pitchFamily="2" charset="-78"/>
                <a:cs typeface="Al Nile" pitchFamily="2" charset="-78"/>
              </a:rPr>
              <a:t>Macro Lens</a:t>
            </a:r>
            <a:r>
              <a:rPr lang="ar-JO" sz="4000" b="1" dirty="0">
                <a:latin typeface="Al Nile" pitchFamily="2" charset="-78"/>
                <a:cs typeface="Al Nile" pitchFamily="2" charset="-78"/>
              </a:rPr>
              <a:t>)</a:t>
            </a:r>
            <a:r>
              <a:rPr lang="en-US" sz="4000" dirty="0">
                <a:latin typeface="Al Nile" pitchFamily="2" charset="-78"/>
                <a:cs typeface="Al Nile" pitchFamily="2" charset="-78"/>
              </a:rPr>
              <a:t> </a:t>
            </a:r>
          </a:p>
        </p:txBody>
      </p:sp>
      <p:sp>
        <p:nvSpPr>
          <p:cNvPr id="3" name="Rectangle 2">
            <a:extLst>
              <a:ext uri="{FF2B5EF4-FFF2-40B4-BE49-F238E27FC236}">
                <a16:creationId xmlns:a16="http://schemas.microsoft.com/office/drawing/2014/main" id="{1F1DC66A-3508-7C4C-868A-31FA494C82D1}"/>
              </a:ext>
            </a:extLst>
          </p:cNvPr>
          <p:cNvSpPr/>
          <p:nvPr/>
        </p:nvSpPr>
        <p:spPr>
          <a:xfrm>
            <a:off x="573438" y="2161645"/>
            <a:ext cx="9422969" cy="2246769"/>
          </a:xfrm>
          <a:prstGeom prst="rect">
            <a:avLst/>
          </a:prstGeom>
        </p:spPr>
        <p:txBody>
          <a:bodyPr wrap="square">
            <a:spAutoFit/>
          </a:bodyPr>
          <a:lstStyle/>
          <a:p>
            <a:pPr algn="r" rtl="1"/>
            <a:r>
              <a:rPr lang="ar-JO" sz="2800" dirty="0">
                <a:solidFill>
                  <a:schemeClr val="accent1"/>
                </a:solidFill>
                <a:latin typeface="Al Nile" pitchFamily="2" charset="-78"/>
                <a:ea typeface="Calibri" panose="020F0502020204030204" pitchFamily="34" charset="0"/>
                <a:cs typeface="Al Nile" pitchFamily="2" charset="-78"/>
              </a:rPr>
              <a:t> </a:t>
            </a:r>
            <a:r>
              <a:rPr lang="ar-JO" sz="2800" dirty="0">
                <a:latin typeface="Al Nile" pitchFamily="2" charset="-78"/>
                <a:ea typeface="Calibri" panose="020F0502020204030204" pitchFamily="34" charset="0"/>
                <a:cs typeface="Al Nile" pitchFamily="2" charset="-78"/>
              </a:rPr>
              <a:t>هي عدسةٌ ذات بُعْدٍ بؤريّ كبير (مثل: </a:t>
            </a:r>
            <a:r>
              <a:rPr lang="en-US" sz="2800" dirty="0">
                <a:latin typeface="Al Nile" pitchFamily="2" charset="-78"/>
                <a:ea typeface="Calibri" panose="020F0502020204030204" pitchFamily="34" charset="0"/>
                <a:cs typeface="Al Nile" pitchFamily="2" charset="-78"/>
              </a:rPr>
              <a:t>60mm, 90mm, 180mm</a:t>
            </a:r>
            <a:r>
              <a:rPr lang="ar-JO" sz="2800" dirty="0">
                <a:latin typeface="Al Nile" pitchFamily="2" charset="-78"/>
                <a:ea typeface="Calibri" panose="020F0502020204030204" pitchFamily="34" charset="0"/>
                <a:cs typeface="Al Nile" pitchFamily="2" charset="-78"/>
              </a:rPr>
              <a:t>)، تُستخدَم عادة في تصوير الأشياء الصغيرة والدقيقة المُراد تكبيرها، كالحشرات والنباتات الصغيرة ..إلخ. وهذا النوع من العدسات يكون مكتوبٌ عليها عادة كلمة "</a:t>
            </a:r>
            <a:r>
              <a:rPr lang="en-US" sz="2800" dirty="0">
                <a:latin typeface="Al Nile" pitchFamily="2" charset="-78"/>
                <a:ea typeface="Calibri" panose="020F0502020204030204" pitchFamily="34" charset="0"/>
                <a:cs typeface="Al Nile" pitchFamily="2" charset="-78"/>
              </a:rPr>
              <a:t>MACRO</a:t>
            </a:r>
            <a:r>
              <a:rPr lang="ar-JO" sz="2800" dirty="0">
                <a:latin typeface="Al Nile" pitchFamily="2" charset="-78"/>
                <a:ea typeface="Calibri" panose="020F0502020204030204" pitchFamily="34" charset="0"/>
                <a:cs typeface="Al Nile" pitchFamily="2" charset="-78"/>
              </a:rPr>
              <a:t>" لتمييزها عن غيرها؛ حيث يستطيع المصوِّر من خلال هذه العدسات ضبْط الوضوح أو (الفوكَس) منْ مسافةٍ قريبةٍ، بخلاف العدسات الأخرى.</a:t>
            </a: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11880491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39B4F-825B-644D-B936-E60D4081D7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8049" y="743919"/>
            <a:ext cx="3481585" cy="5057566"/>
          </a:xfrm>
          <a:prstGeom prst="rect">
            <a:avLst/>
          </a:prstGeom>
          <a:noFill/>
          <a:ln>
            <a:noFill/>
          </a:ln>
        </p:spPr>
      </p:pic>
      <p:sp>
        <p:nvSpPr>
          <p:cNvPr id="5" name="Rectangle 4">
            <a:extLst>
              <a:ext uri="{FF2B5EF4-FFF2-40B4-BE49-F238E27FC236}">
                <a16:creationId xmlns:a16="http://schemas.microsoft.com/office/drawing/2014/main" id="{F9910E81-8FB3-0944-A526-E97ADEE6651B}"/>
              </a:ext>
            </a:extLst>
          </p:cNvPr>
          <p:cNvSpPr/>
          <p:nvPr/>
        </p:nvSpPr>
        <p:spPr>
          <a:xfrm>
            <a:off x="1397663" y="5410801"/>
            <a:ext cx="3605474" cy="390684"/>
          </a:xfrm>
          <a:prstGeom prst="rect">
            <a:avLst/>
          </a:prstGeom>
        </p:spPr>
        <p:txBody>
          <a:bodyPr wrap="none">
            <a:spAutoFit/>
          </a:bodyPr>
          <a:lstStyle/>
          <a:p>
            <a:pPr algn="ctr" rtl="1">
              <a:lnSpc>
                <a:spcPct val="115000"/>
              </a:lnSpc>
            </a:pPr>
            <a:r>
              <a:rPr lang="ar-SY" dirty="0">
                <a:latin typeface="Calibri" panose="020F0502020204030204" pitchFamily="34" charset="0"/>
                <a:ea typeface="Calibri" panose="020F0502020204030204" pitchFamily="34" charset="0"/>
                <a:cs typeface="Times New Roman" panose="02020603050405020304" pitchFamily="18" charset="0"/>
              </a:rPr>
              <a:t>عدسة ماكرو</a:t>
            </a:r>
            <a:r>
              <a:rPr lang="en-US" dirty="0">
                <a:latin typeface="Times New Roman" panose="02020603050405020304" pitchFamily="18" charset="0"/>
                <a:ea typeface="Calibri" panose="020F0502020204030204" pitchFamily="34" charset="0"/>
                <a:cs typeface="Arial" panose="020B0604020202020204" pitchFamily="34" charset="0"/>
              </a:rPr>
              <a:t>Canon Macro 100mm, f2.8</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961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98C069-6B04-7942-AE0A-E8E012748CE4}"/>
              </a:ext>
            </a:extLst>
          </p:cNvPr>
          <p:cNvSpPr>
            <a:spLocks noGrp="1"/>
          </p:cNvSpPr>
          <p:nvPr>
            <p:ph type="title"/>
          </p:nvPr>
        </p:nvSpPr>
        <p:spPr/>
        <p:txBody>
          <a:bodyPr>
            <a:normAutofit/>
          </a:bodyPr>
          <a:lstStyle/>
          <a:p>
            <a:pPr algn="ctr" rtl="1"/>
            <a:r>
              <a:rPr lang="ar-JO" sz="4000" b="1" dirty="0">
                <a:latin typeface="Al Nile" pitchFamily="2" charset="-78"/>
                <a:cs typeface="Al Nile" pitchFamily="2" charset="-78"/>
              </a:rPr>
              <a:t>عدسة عين السمكة (</a:t>
            </a:r>
            <a:r>
              <a:rPr lang="en-US" sz="4000" b="1" dirty="0">
                <a:latin typeface="Al Nile" pitchFamily="2" charset="-78"/>
                <a:cs typeface="Al Nile" pitchFamily="2" charset="-78"/>
              </a:rPr>
              <a:t>Fish eye Lens</a:t>
            </a:r>
            <a:r>
              <a:rPr lang="ar-JO" sz="4000" b="1" dirty="0">
                <a:latin typeface="Al Nile" pitchFamily="2" charset="-78"/>
                <a:cs typeface="Al Nile" pitchFamily="2" charset="-78"/>
              </a:rPr>
              <a:t>)</a:t>
            </a:r>
            <a:r>
              <a:rPr lang="en-US" sz="4000" dirty="0">
                <a:latin typeface="Al Nile" pitchFamily="2" charset="-78"/>
                <a:cs typeface="Al Nile" pitchFamily="2" charset="-78"/>
              </a:rPr>
              <a:t> </a:t>
            </a:r>
          </a:p>
        </p:txBody>
      </p:sp>
      <p:sp>
        <p:nvSpPr>
          <p:cNvPr id="5" name="TextBox 4">
            <a:extLst>
              <a:ext uri="{FF2B5EF4-FFF2-40B4-BE49-F238E27FC236}">
                <a16:creationId xmlns:a16="http://schemas.microsoft.com/office/drawing/2014/main" id="{072C1FE3-2CD7-9947-B193-E6B3ACB85070}"/>
              </a:ext>
            </a:extLst>
          </p:cNvPr>
          <p:cNvSpPr txBox="1"/>
          <p:nvPr/>
        </p:nvSpPr>
        <p:spPr>
          <a:xfrm>
            <a:off x="8860971" y="2547257"/>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ED6404F1-5817-7547-BDEE-1889F51B33BC}"/>
              </a:ext>
            </a:extLst>
          </p:cNvPr>
          <p:cNvSpPr/>
          <p:nvPr/>
        </p:nvSpPr>
        <p:spPr>
          <a:xfrm>
            <a:off x="449451" y="1947093"/>
            <a:ext cx="9334407" cy="1815882"/>
          </a:xfrm>
          <a:prstGeom prst="rect">
            <a:avLst/>
          </a:prstGeom>
        </p:spPr>
        <p:txBody>
          <a:bodyPr wrap="square">
            <a:spAutoFit/>
          </a:bodyPr>
          <a:lstStyle/>
          <a:p>
            <a:pPr algn="ctr" rtl="1"/>
            <a:r>
              <a:rPr lang="ar-JO" sz="2800" dirty="0">
                <a:solidFill>
                  <a:schemeClr val="accent1"/>
                </a:solidFill>
                <a:latin typeface="Al Nile" pitchFamily="2" charset="-78"/>
                <a:ea typeface="Calibri" panose="020F0502020204030204" pitchFamily="34" charset="0"/>
                <a:cs typeface="Al Nile" pitchFamily="2" charset="-78"/>
              </a:rPr>
              <a:t> </a:t>
            </a:r>
            <a:r>
              <a:rPr lang="ar-JO" sz="2800" dirty="0">
                <a:latin typeface="Al Nile" pitchFamily="2" charset="-78"/>
                <a:ea typeface="Calibri" panose="020F0502020204030204" pitchFamily="34" charset="0"/>
                <a:cs typeface="Al Nile" pitchFamily="2" charset="-78"/>
              </a:rPr>
              <a:t>هي عدسة بعدُها البؤريّ أقلّ من </a:t>
            </a:r>
            <a:r>
              <a:rPr lang="en-US" sz="2800" dirty="0">
                <a:latin typeface="Al Nile" pitchFamily="2" charset="-78"/>
                <a:ea typeface="Calibri" panose="020F0502020204030204" pitchFamily="34" charset="0"/>
                <a:cs typeface="Al Nile" pitchFamily="2" charset="-78"/>
              </a:rPr>
              <a:t>18mm</a:t>
            </a:r>
            <a:r>
              <a:rPr lang="ar-JO" sz="2800" dirty="0">
                <a:latin typeface="Al Nile" pitchFamily="2" charset="-78"/>
                <a:ea typeface="Calibri" panose="020F0502020204030204" pitchFamily="34" charset="0"/>
                <a:cs typeface="Al Nile" pitchFamily="2" charset="-78"/>
              </a:rPr>
              <a:t> (مثل: </a:t>
            </a:r>
            <a:r>
              <a:rPr lang="en-US" sz="2800" dirty="0">
                <a:latin typeface="Al Nile" pitchFamily="2" charset="-78"/>
                <a:ea typeface="Calibri" panose="020F0502020204030204" pitchFamily="34" charset="0"/>
                <a:cs typeface="Al Nile" pitchFamily="2" charset="-78"/>
              </a:rPr>
              <a:t>8mm, 10mm, 16mm</a:t>
            </a:r>
            <a:r>
              <a:rPr lang="ar-JO" sz="2800" dirty="0">
                <a:latin typeface="Al Nile" pitchFamily="2" charset="-78"/>
                <a:ea typeface="Calibri" panose="020F0502020204030204" pitchFamily="34" charset="0"/>
                <a:cs typeface="Al Nile" pitchFamily="2" charset="-78"/>
              </a:rPr>
              <a:t>). وهي عدسةٌ محدَّبةٌ تُماثل عين السّمكة من حيث الرؤية، مصمَّمةٌ خصّيصاً لتُعطي مجالَ رؤيةٍ واسعاً يصل إلى 180°. وهي عدسات لا تُستخدم في أغراض التصوير المعتادة نظراً للتشويه الذي تضفيه على الصُّور نتيجة استدارتها. </a:t>
            </a: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807591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non fisheye lens">
            <a:extLst>
              <a:ext uri="{FF2B5EF4-FFF2-40B4-BE49-F238E27FC236}">
                <a16:creationId xmlns:a16="http://schemas.microsoft.com/office/drawing/2014/main" id="{1CC9C93B-A6C2-7A44-BE8F-DE05F9E6A7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0743" y="1259205"/>
            <a:ext cx="4988560" cy="4339590"/>
          </a:xfrm>
          <a:prstGeom prst="rect">
            <a:avLst/>
          </a:prstGeom>
          <a:noFill/>
          <a:ln>
            <a:noFill/>
          </a:ln>
        </p:spPr>
      </p:pic>
      <p:sp>
        <p:nvSpPr>
          <p:cNvPr id="4" name="Rectangle 3">
            <a:extLst>
              <a:ext uri="{FF2B5EF4-FFF2-40B4-BE49-F238E27FC236}">
                <a16:creationId xmlns:a16="http://schemas.microsoft.com/office/drawing/2014/main" id="{D6820371-FE44-A345-87E1-5082D219C11F}"/>
              </a:ext>
            </a:extLst>
          </p:cNvPr>
          <p:cNvSpPr/>
          <p:nvPr/>
        </p:nvSpPr>
        <p:spPr>
          <a:xfrm>
            <a:off x="1881999" y="5208111"/>
            <a:ext cx="3246402" cy="390684"/>
          </a:xfrm>
          <a:prstGeom prst="rect">
            <a:avLst/>
          </a:prstGeom>
        </p:spPr>
        <p:txBody>
          <a:bodyPr wrap="none">
            <a:spAutoFit/>
          </a:bodyPr>
          <a:lstStyle/>
          <a:p>
            <a:pPr algn="ctr" rtl="1">
              <a:lnSpc>
                <a:spcPct val="115000"/>
              </a:lnSpc>
            </a:pPr>
            <a:r>
              <a:rPr lang="ar-SY" dirty="0">
                <a:latin typeface="Calibri" panose="020F0502020204030204" pitchFamily="34" charset="0"/>
                <a:ea typeface="Calibri" panose="020F0502020204030204" pitchFamily="34" charset="0"/>
                <a:cs typeface="Times New Roman" panose="02020603050405020304" pitchFamily="18" charset="0"/>
              </a:rPr>
              <a:t>عدسة عين السمكة</a:t>
            </a:r>
            <a:r>
              <a:rPr lang="en-US" dirty="0">
                <a:latin typeface="Times New Roman" panose="02020603050405020304" pitchFamily="18" charset="0"/>
                <a:ea typeface="Calibri" panose="020F0502020204030204" pitchFamily="34" charset="0"/>
                <a:cs typeface="Arial" panose="020B0604020202020204" pitchFamily="34" charset="0"/>
              </a:rPr>
              <a:t>Canon 8-15mm, f4</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0132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A95E4D-A049-5E4D-92B9-5F14CDB3AEB7}"/>
              </a:ext>
            </a:extLst>
          </p:cNvPr>
          <p:cNvSpPr txBox="1"/>
          <p:nvPr/>
        </p:nvSpPr>
        <p:spPr>
          <a:xfrm>
            <a:off x="2322022" y="2659559"/>
            <a:ext cx="5231304" cy="769441"/>
          </a:xfrm>
          <a:prstGeom prst="rect">
            <a:avLst/>
          </a:prstGeom>
          <a:noFill/>
        </p:spPr>
        <p:txBody>
          <a:bodyPr wrap="none" rtlCol="0">
            <a:spAutoFit/>
          </a:bodyPr>
          <a:lstStyle/>
          <a:p>
            <a:pPr algn="ctr"/>
            <a:r>
              <a:rPr lang="en-US" sz="4400" dirty="0">
                <a:solidFill>
                  <a:schemeClr val="accent2"/>
                </a:solidFill>
                <a:latin typeface="Al Nile" pitchFamily="2" charset="-78"/>
                <a:cs typeface="Al Nile" pitchFamily="2" charset="-78"/>
              </a:rPr>
              <a:t>YouCut-Video Editor</a:t>
            </a:r>
          </a:p>
        </p:txBody>
      </p:sp>
      <p:sp>
        <p:nvSpPr>
          <p:cNvPr id="3" name="TextBox 2">
            <a:extLst>
              <a:ext uri="{FF2B5EF4-FFF2-40B4-BE49-F238E27FC236}">
                <a16:creationId xmlns:a16="http://schemas.microsoft.com/office/drawing/2014/main" id="{2F92D7A1-EC45-6741-AC67-E0BD24599359}"/>
              </a:ext>
            </a:extLst>
          </p:cNvPr>
          <p:cNvSpPr txBox="1"/>
          <p:nvPr/>
        </p:nvSpPr>
        <p:spPr>
          <a:xfrm>
            <a:off x="3435499" y="1999282"/>
            <a:ext cx="2626040" cy="369332"/>
          </a:xfrm>
          <a:prstGeom prst="rect">
            <a:avLst/>
          </a:prstGeom>
          <a:noFill/>
        </p:spPr>
        <p:txBody>
          <a:bodyPr wrap="none" rtlCol="0">
            <a:spAutoFit/>
          </a:bodyPr>
          <a:lstStyle/>
          <a:p>
            <a:pPr marL="0" algn="r" defTabSz="457200" rtl="1" eaLnBrk="1" latinLnBrk="0" hangingPunct="1"/>
            <a:r>
              <a:rPr lang="ar-SA" dirty="0">
                <a:solidFill>
                  <a:schemeClr val="accent2"/>
                </a:solidFill>
                <a:latin typeface="Al Nile" pitchFamily="2" charset="-78"/>
                <a:cs typeface="Al Nile" pitchFamily="2" charset="-78"/>
              </a:rPr>
              <a:t>عينة لبرنامج مونتاج على الهاتف الجوال</a:t>
            </a:r>
            <a:endParaRPr lang="en-US" dirty="0">
              <a:solidFill>
                <a:schemeClr val="accent2"/>
              </a:solidFill>
              <a:latin typeface="Al Nile" pitchFamily="2" charset="-78"/>
              <a:cs typeface="Al Nile" pitchFamily="2" charset="-78"/>
            </a:endParaRPr>
          </a:p>
        </p:txBody>
      </p:sp>
    </p:spTree>
    <p:extLst>
      <p:ext uri="{BB962C8B-B14F-4D97-AF65-F5344CB8AC3E}">
        <p14:creationId xmlns:p14="http://schemas.microsoft.com/office/powerpoint/2010/main" val="405825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7B4A-3613-C148-9AF6-5E5052D61B32}"/>
              </a:ext>
            </a:extLst>
          </p:cNvPr>
          <p:cNvSpPr>
            <a:spLocks noGrp="1"/>
          </p:cNvSpPr>
          <p:nvPr>
            <p:ph type="title"/>
          </p:nvPr>
        </p:nvSpPr>
        <p:spPr>
          <a:xfrm>
            <a:off x="-838645" y="1926390"/>
            <a:ext cx="8596668" cy="3222458"/>
          </a:xfrm>
        </p:spPr>
        <p:txBody>
          <a:bodyPr>
            <a:normAutofit/>
          </a:bodyPr>
          <a:lstStyle/>
          <a:p>
            <a:pPr algn="r" rtl="1"/>
            <a:r>
              <a:rPr lang="ar-SA" sz="2700" b="1" dirty="0">
                <a:latin typeface="Al Nile" pitchFamily="2" charset="-78"/>
                <a:cs typeface="Al Nile" pitchFamily="2" charset="-78"/>
              </a:rPr>
              <a:t>- </a:t>
            </a:r>
            <a:r>
              <a:rPr lang="ar-SA" sz="2700" dirty="0">
                <a:solidFill>
                  <a:schemeClr val="tx1"/>
                </a:solidFill>
                <a:latin typeface="Al Nile" pitchFamily="2" charset="-78"/>
                <a:cs typeface="Al Nile" pitchFamily="2" charset="-78"/>
              </a:rPr>
              <a:t>عنصر الحداثة أو الآنية.</a:t>
            </a:r>
            <a:br>
              <a:rPr lang="ar-SA" sz="2700" dirty="0">
                <a:solidFill>
                  <a:schemeClr val="tx1"/>
                </a:solidFill>
                <a:latin typeface="Al Nile" pitchFamily="2" charset="-78"/>
                <a:cs typeface="Al Nile" pitchFamily="2" charset="-78"/>
              </a:rPr>
            </a:br>
            <a:r>
              <a:rPr lang="ar-SA" sz="2700" dirty="0">
                <a:solidFill>
                  <a:schemeClr val="tx1"/>
                </a:solidFill>
                <a:latin typeface="Al Nile" pitchFamily="2" charset="-78"/>
                <a:cs typeface="Al Nile" pitchFamily="2" charset="-78"/>
              </a:rPr>
              <a:t>- عنصر القرْب.</a:t>
            </a:r>
            <a:br>
              <a:rPr lang="ar-SA" sz="2700" dirty="0">
                <a:solidFill>
                  <a:schemeClr val="tx1"/>
                </a:solidFill>
                <a:latin typeface="Al Nile" pitchFamily="2" charset="-78"/>
                <a:cs typeface="Al Nile" pitchFamily="2" charset="-78"/>
              </a:rPr>
            </a:br>
            <a:r>
              <a:rPr lang="ar-SA" sz="2700" dirty="0">
                <a:solidFill>
                  <a:schemeClr val="tx1"/>
                </a:solidFill>
                <a:latin typeface="Al Nile" pitchFamily="2" charset="-78"/>
                <a:cs typeface="Al Nile" pitchFamily="2" charset="-78"/>
              </a:rPr>
              <a:t>- عنصر الأهميّة.</a:t>
            </a:r>
            <a:br>
              <a:rPr lang="ar-SA" sz="2700" dirty="0">
                <a:solidFill>
                  <a:schemeClr val="tx1"/>
                </a:solidFill>
                <a:latin typeface="Al Nile" pitchFamily="2" charset="-78"/>
                <a:cs typeface="Al Nile" pitchFamily="2" charset="-78"/>
              </a:rPr>
            </a:br>
            <a:r>
              <a:rPr lang="ar-SA" sz="2700" dirty="0">
                <a:solidFill>
                  <a:schemeClr val="tx1"/>
                </a:solidFill>
                <a:latin typeface="Al Nile" pitchFamily="2" charset="-78"/>
                <a:cs typeface="Al Nile" pitchFamily="2" charset="-78"/>
              </a:rPr>
              <a:t>- عنصر الغرابة والتميّز.</a:t>
            </a:r>
            <a:br>
              <a:rPr lang="ar-SA" sz="2700" dirty="0">
                <a:solidFill>
                  <a:schemeClr val="tx1"/>
                </a:solidFill>
                <a:latin typeface="Al Nile" pitchFamily="2" charset="-78"/>
                <a:cs typeface="Al Nile" pitchFamily="2" charset="-78"/>
              </a:rPr>
            </a:br>
            <a:r>
              <a:rPr lang="ar-SA" sz="2700" dirty="0">
                <a:solidFill>
                  <a:schemeClr val="tx1"/>
                </a:solidFill>
                <a:latin typeface="Al Nile" pitchFamily="2" charset="-78"/>
                <a:cs typeface="Al Nile" pitchFamily="2" charset="-78"/>
              </a:rPr>
              <a:t>- عنصر الصّراع.</a:t>
            </a:r>
            <a:br>
              <a:rPr lang="ar-SA" sz="2700" dirty="0">
                <a:solidFill>
                  <a:schemeClr val="tx1"/>
                </a:solidFill>
                <a:latin typeface="Al Nile" pitchFamily="2" charset="-78"/>
                <a:cs typeface="Al Nile" pitchFamily="2" charset="-78"/>
              </a:rPr>
            </a:br>
            <a:r>
              <a:rPr lang="ar-SA" sz="2700" dirty="0">
                <a:solidFill>
                  <a:schemeClr val="tx1"/>
                </a:solidFill>
                <a:latin typeface="Al Nile" pitchFamily="2" charset="-78"/>
                <a:cs typeface="Al Nile" pitchFamily="2" charset="-78"/>
              </a:rPr>
              <a:t>- عنصر التشويق، والعاطفة.</a:t>
            </a:r>
            <a:br>
              <a:rPr lang="en-US" b="1" dirty="0">
                <a:solidFill>
                  <a:schemeClr val="tx1"/>
                </a:solidFill>
              </a:rPr>
            </a:br>
            <a:endParaRPr lang="en-US" sz="2800" dirty="0">
              <a:solidFill>
                <a:schemeClr val="tx1"/>
              </a:solidFill>
              <a:latin typeface="Al Nile" pitchFamily="2" charset="-78"/>
              <a:cs typeface="Al Nile" pitchFamily="2" charset="-78"/>
            </a:endParaRPr>
          </a:p>
        </p:txBody>
      </p:sp>
      <p:sp>
        <p:nvSpPr>
          <p:cNvPr id="12" name="Title 1">
            <a:extLst>
              <a:ext uri="{FF2B5EF4-FFF2-40B4-BE49-F238E27FC236}">
                <a16:creationId xmlns:a16="http://schemas.microsoft.com/office/drawing/2014/main" id="{BB5F990A-E669-3845-A06D-BE513B41C7D5}"/>
              </a:ext>
            </a:extLst>
          </p:cNvPr>
          <p:cNvSpPr txBox="1">
            <a:spLocks/>
          </p:cNvSpPr>
          <p:nvPr/>
        </p:nvSpPr>
        <p:spPr>
          <a:xfrm>
            <a:off x="762000" y="104875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SA" b="1" dirty="0">
                <a:latin typeface="Al Nile" pitchFamily="2" charset="-78"/>
                <a:cs typeface="Al Nile" pitchFamily="2" charset="-78"/>
              </a:rPr>
              <a:t> العناصر الواجب توافرها في الصورة الصحفية القابلة للنشر:</a:t>
            </a:r>
            <a:endParaRPr lang="en-US" dirty="0">
              <a:latin typeface="Al Nile" pitchFamily="2" charset="-78"/>
              <a:cs typeface="Al Nile" pitchFamily="2" charset="-78"/>
            </a:endParaRPr>
          </a:p>
        </p:txBody>
      </p:sp>
    </p:spTree>
    <p:extLst>
      <p:ext uri="{BB962C8B-B14F-4D97-AF65-F5344CB8AC3E}">
        <p14:creationId xmlns:p14="http://schemas.microsoft.com/office/powerpoint/2010/main" val="96353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233E-AF67-0940-98F7-27DE3B73A452}"/>
              </a:ext>
            </a:extLst>
          </p:cNvPr>
          <p:cNvSpPr>
            <a:spLocks noGrp="1"/>
          </p:cNvSpPr>
          <p:nvPr>
            <p:ph type="title"/>
          </p:nvPr>
        </p:nvSpPr>
        <p:spPr>
          <a:xfrm>
            <a:off x="677334" y="288758"/>
            <a:ext cx="8596668" cy="6448925"/>
          </a:xfrm>
        </p:spPr>
        <p:txBody>
          <a:bodyPr>
            <a:noAutofit/>
          </a:bodyPr>
          <a:lstStyle/>
          <a:p>
            <a:pPr algn="r" rtl="1"/>
            <a:r>
              <a:rPr lang="ar-SA" b="1" dirty="0">
                <a:latin typeface="Al Nile" pitchFamily="2" charset="-78"/>
                <a:cs typeface="Al Nile" pitchFamily="2" charset="-78"/>
              </a:rPr>
              <a:t>اخلاقيات التصوير الصحفي:</a:t>
            </a:r>
            <a:br>
              <a:rPr lang="ar-SA" sz="2400" dirty="0">
                <a:latin typeface="Al Nile" pitchFamily="2" charset="-78"/>
                <a:cs typeface="Al Nile" pitchFamily="2" charset="-78"/>
              </a:rPr>
            </a:br>
            <a:r>
              <a:rPr lang="ar-SA" sz="2400" dirty="0">
                <a:solidFill>
                  <a:schemeClr val="tx1"/>
                </a:solidFill>
                <a:latin typeface="Al Nile" pitchFamily="2" charset="-78"/>
                <a:cs typeface="Al Nile" pitchFamily="2" charset="-78"/>
              </a:rPr>
              <a:t>الأخلاقيات هي عبارة عن صفات وسلوكيات وآداب عامة ينبغي أن يتحلّى بها المصور الصحفي وهي:</a:t>
            </a:r>
            <a:br>
              <a:rPr lang="ar-SA" sz="2400" dirty="0">
                <a:solidFill>
                  <a:schemeClr val="tx1"/>
                </a:solidFill>
                <a:latin typeface="Al Nile" pitchFamily="2" charset="-78"/>
                <a:cs typeface="Al Nile" pitchFamily="2" charset="-78"/>
              </a:rPr>
            </a:br>
            <a:br>
              <a:rPr lang="ar-SA" sz="2400" dirty="0">
                <a:solidFill>
                  <a:schemeClr val="tx1"/>
                </a:solidFill>
                <a:latin typeface="Al Nile" pitchFamily="2" charset="-78"/>
                <a:cs typeface="Al Nile" pitchFamily="2" charset="-78"/>
              </a:rPr>
            </a:br>
            <a:r>
              <a:rPr lang="ar-SA" sz="2400" dirty="0">
                <a:latin typeface="Al Nile" pitchFamily="2" charset="-78"/>
                <a:cs typeface="Al Nile" pitchFamily="2" charset="-78"/>
              </a:rPr>
              <a:t>- ا</a:t>
            </a:r>
            <a:r>
              <a:rPr lang="ar-SA" sz="2400" b="1" dirty="0">
                <a:latin typeface="Al Nile" pitchFamily="2" charset="-78"/>
                <a:cs typeface="Al Nile" pitchFamily="2" charset="-78"/>
              </a:rPr>
              <a:t>لدقة:</a:t>
            </a:r>
            <a:br>
              <a:rPr lang="ar-SA" sz="2400" b="1" dirty="0">
                <a:latin typeface="Al Nile" pitchFamily="2" charset="-78"/>
                <a:cs typeface="Al Nile" pitchFamily="2" charset="-78"/>
              </a:rPr>
            </a:br>
            <a:r>
              <a:rPr lang="ar-SA" sz="2400" b="1" dirty="0">
                <a:solidFill>
                  <a:schemeClr val="tx1"/>
                </a:solidFill>
                <a:latin typeface="Al Nile" pitchFamily="2" charset="-78"/>
                <a:cs typeface="Al Nile" pitchFamily="2" charset="-78"/>
              </a:rPr>
              <a:t> </a:t>
            </a:r>
            <a:r>
              <a:rPr lang="ar-SA" sz="2400" dirty="0">
                <a:solidFill>
                  <a:schemeClr val="tx1"/>
                </a:solidFill>
                <a:latin typeface="Al Nile" pitchFamily="2" charset="-78"/>
                <a:cs typeface="Al Nile" pitchFamily="2" charset="-78"/>
              </a:rPr>
              <a:t>الدقة في نقل المعلومات التي ترتبط بالحدث المصوَّر، على سبيل المثال: المكان، الزّمان، أسماء الأشخاص، موضوع الصورة ...إلخ.</a:t>
            </a:r>
            <a:br>
              <a:rPr lang="ar-SA" sz="2400" dirty="0">
                <a:solidFill>
                  <a:schemeClr val="tx1"/>
                </a:solidFill>
                <a:latin typeface="Al Nile" pitchFamily="2" charset="-78"/>
                <a:cs typeface="Al Nile" pitchFamily="2" charset="-78"/>
              </a:rPr>
            </a:br>
            <a:r>
              <a:rPr lang="ar-SA" sz="2400" dirty="0">
                <a:latin typeface="Al Nile" pitchFamily="2" charset="-78"/>
                <a:cs typeface="Al Nile" pitchFamily="2" charset="-78"/>
              </a:rPr>
              <a:t>- </a:t>
            </a:r>
            <a:r>
              <a:rPr lang="ar-SA" sz="2400" b="1" dirty="0">
                <a:latin typeface="Al Nile" pitchFamily="2" charset="-78"/>
                <a:cs typeface="Al Nile" pitchFamily="2" charset="-78"/>
              </a:rPr>
              <a:t>الموضوعية والحياد:</a:t>
            </a:r>
            <a:br>
              <a:rPr lang="ar-SA" sz="2400" b="1" dirty="0">
                <a:latin typeface="Al Nile" pitchFamily="2" charset="-78"/>
                <a:cs typeface="Al Nile" pitchFamily="2" charset="-78"/>
              </a:rPr>
            </a:br>
            <a:r>
              <a:rPr lang="ar-SA" sz="2400" b="1" dirty="0">
                <a:latin typeface="Al Nile" pitchFamily="2" charset="-78"/>
                <a:cs typeface="Al Nile" pitchFamily="2" charset="-78"/>
              </a:rPr>
              <a:t> </a:t>
            </a:r>
            <a:r>
              <a:rPr lang="ar-SA" sz="2400" dirty="0">
                <a:solidFill>
                  <a:schemeClr val="tx1"/>
                </a:solidFill>
                <a:latin typeface="Al Nile" pitchFamily="2" charset="-78"/>
                <a:cs typeface="Al Nile" pitchFamily="2" charset="-78"/>
              </a:rPr>
              <a:t> ينبغي عليه الحرص على التزام الموضوعية والحياد في طريقة تصويره للأحداث قدر الإمكان؛ فواجبه الأول هو الإبلاغ والإخبار وليس الاقناع بوجهة نظر معينه، وهو يصوّر الوقائع والأحداث كما هي، ويترك الحكم للناس.</a:t>
            </a:r>
            <a:br>
              <a:rPr lang="ar-SA" sz="2400" dirty="0">
                <a:solidFill>
                  <a:schemeClr val="tx1"/>
                </a:solidFill>
                <a:latin typeface="Al Nile" pitchFamily="2" charset="-78"/>
                <a:cs typeface="Al Nile" pitchFamily="2" charset="-78"/>
              </a:rPr>
            </a:br>
            <a:r>
              <a:rPr lang="ar-SA" sz="2400" dirty="0">
                <a:latin typeface="Al Nile" pitchFamily="2" charset="-78"/>
                <a:cs typeface="Al Nile" pitchFamily="2" charset="-78"/>
              </a:rPr>
              <a:t>- </a:t>
            </a:r>
            <a:r>
              <a:rPr lang="ar-SA" sz="2400" b="1" dirty="0">
                <a:latin typeface="Al Nile" pitchFamily="2" charset="-78"/>
                <a:cs typeface="Al Nile" pitchFamily="2" charset="-78"/>
              </a:rPr>
              <a:t>الأمانة والنزاهة: </a:t>
            </a:r>
            <a:br>
              <a:rPr lang="ar-SA" sz="2400" b="1" dirty="0">
                <a:latin typeface="Al Nile" pitchFamily="2" charset="-78"/>
                <a:cs typeface="Al Nile" pitchFamily="2" charset="-78"/>
              </a:rPr>
            </a:br>
            <a:r>
              <a:rPr lang="ar-SA" sz="2400" dirty="0">
                <a:latin typeface="Al Nile" pitchFamily="2" charset="-78"/>
                <a:cs typeface="Al Nile" pitchFamily="2" charset="-78"/>
              </a:rPr>
              <a:t> </a:t>
            </a:r>
            <a:r>
              <a:rPr lang="ar-SA" sz="2400" dirty="0">
                <a:solidFill>
                  <a:schemeClr val="tx1"/>
                </a:solidFill>
                <a:latin typeface="Al Nile" pitchFamily="2" charset="-78"/>
                <a:cs typeface="Al Nile" pitchFamily="2" charset="-78"/>
              </a:rPr>
              <a:t>عدم اختلاق الأحداث، ولا يزوّر أو يغير الحقائق المرتبطة بالصور التي يلتقطها، ولا ينسب لنفسه صوراً التقطها آخرون.</a:t>
            </a:r>
            <a:br>
              <a:rPr lang="ar-SA" sz="2400" dirty="0">
                <a:solidFill>
                  <a:schemeClr val="tx1"/>
                </a:solidFill>
                <a:latin typeface="Al Nile" pitchFamily="2" charset="-78"/>
                <a:cs typeface="Al Nile" pitchFamily="2" charset="-78"/>
              </a:rPr>
            </a:br>
            <a:r>
              <a:rPr lang="ar-SA" sz="2400" dirty="0">
                <a:latin typeface="Al Nile" pitchFamily="2" charset="-78"/>
                <a:cs typeface="Al Nile" pitchFamily="2" charset="-78"/>
              </a:rPr>
              <a:t>- </a:t>
            </a:r>
            <a:r>
              <a:rPr lang="ar-SA" sz="2400" b="1" dirty="0">
                <a:latin typeface="Al Nile" pitchFamily="2" charset="-78"/>
                <a:cs typeface="Al Nile" pitchFamily="2" charset="-78"/>
              </a:rPr>
              <a:t>الصدق في التعامل مع الناس:</a:t>
            </a:r>
            <a:br>
              <a:rPr lang="ar-SA" sz="2400" b="1" dirty="0">
                <a:latin typeface="Al Nile" pitchFamily="2" charset="-78"/>
                <a:cs typeface="Al Nile" pitchFamily="2" charset="-78"/>
              </a:rPr>
            </a:br>
            <a:r>
              <a:rPr lang="ar-SA" sz="2400" dirty="0">
                <a:solidFill>
                  <a:schemeClr val="tx1"/>
                </a:solidFill>
                <a:latin typeface="Al Nile" pitchFamily="2" charset="-78"/>
                <a:cs typeface="Al Nile" pitchFamily="2" charset="-78"/>
              </a:rPr>
              <a:t>ينبغي على المصور الصحفي التعريف بنفسه، والجهة التي يعمل لصالحها حين يطلب منه ذلك، والخضوع لرغبة الناس حين يرفضون أن يتمَّ نشر صورهم.</a:t>
            </a:r>
            <a:br>
              <a:rPr lang="ar-SA" sz="2400" dirty="0">
                <a:solidFill>
                  <a:schemeClr val="tx1"/>
                </a:solidFill>
                <a:latin typeface="Al Nile" pitchFamily="2" charset="-78"/>
                <a:cs typeface="Al Nile" pitchFamily="2" charset="-78"/>
              </a:rPr>
            </a:br>
            <a:br>
              <a:rPr lang="ar-SA" sz="2400" dirty="0">
                <a:latin typeface="Al Nile" pitchFamily="2" charset="-78"/>
                <a:cs typeface="Al Nile" pitchFamily="2" charset="-78"/>
              </a:rPr>
            </a:br>
            <a:br>
              <a:rPr lang="ar-SA" sz="2400" dirty="0">
                <a:latin typeface="Al Nile" pitchFamily="2" charset="-78"/>
                <a:cs typeface="Al Nile" pitchFamily="2" charset="-78"/>
              </a:rPr>
            </a:br>
            <a:endParaRPr lang="en-US" sz="2400" dirty="0">
              <a:latin typeface="Al Nile" pitchFamily="2" charset="-78"/>
              <a:cs typeface="Al Nile" pitchFamily="2" charset="-78"/>
            </a:endParaRPr>
          </a:p>
        </p:txBody>
      </p:sp>
    </p:spTree>
    <p:extLst>
      <p:ext uri="{BB962C8B-B14F-4D97-AF65-F5344CB8AC3E}">
        <p14:creationId xmlns:p14="http://schemas.microsoft.com/office/powerpoint/2010/main" val="298707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1C206-E02F-9E4B-B1AE-9F543BF8424F}"/>
              </a:ext>
            </a:extLst>
          </p:cNvPr>
          <p:cNvSpPr txBox="1">
            <a:spLocks/>
          </p:cNvSpPr>
          <p:nvPr/>
        </p:nvSpPr>
        <p:spPr>
          <a:xfrm>
            <a:off x="252663" y="204537"/>
            <a:ext cx="9360569" cy="64489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br>
              <a:rPr lang="ar-SA" sz="2400" b="1" dirty="0">
                <a:latin typeface="Al Nile" pitchFamily="2" charset="-78"/>
                <a:cs typeface="Al Nile" pitchFamily="2" charset="-78"/>
              </a:rPr>
            </a:br>
            <a:r>
              <a:rPr lang="ar-SA" sz="2400" b="1" dirty="0">
                <a:latin typeface="Al Nile" pitchFamily="2" charset="-78"/>
                <a:cs typeface="Al Nile" pitchFamily="2" charset="-78"/>
              </a:rPr>
              <a:t>- المسؤولية:</a:t>
            </a:r>
          </a:p>
          <a:p>
            <a:pPr algn="just" rtl="1"/>
            <a:r>
              <a:rPr lang="ar-SA" sz="2400" dirty="0">
                <a:solidFill>
                  <a:schemeClr val="tx1"/>
                </a:solidFill>
                <a:latin typeface="Al Nile" pitchFamily="2" charset="-78"/>
                <a:cs typeface="Al Nile" pitchFamily="2" charset="-78"/>
              </a:rPr>
              <a:t>في الأحداث الصحفية مثل التظاهرات والاحتجاجات الشعبية ضد أنظمة دكتاتورية أو قوات معتدية (مثلاً: في الحالة الفلسطينية المواجهات مع جنود الاحتلال الإسرائيلي)؛ حيث ينبغي حماية الأشخاص المحتجين في حال كانت وجوههم مكشوفة.</a:t>
            </a:r>
          </a:p>
          <a:p>
            <a:pPr marL="342900" indent="-342900" algn="just" rtl="1">
              <a:buFontTx/>
              <a:buChar char="-"/>
            </a:pPr>
            <a:r>
              <a:rPr lang="ar-SA" sz="2400" b="1" dirty="0">
                <a:latin typeface="Al Nile" pitchFamily="2" charset="-78"/>
                <a:cs typeface="Al Nile" pitchFamily="2" charset="-78"/>
              </a:rPr>
              <a:t>تصوير الأطفال:</a:t>
            </a:r>
          </a:p>
          <a:p>
            <a:pPr algn="just" rtl="1"/>
            <a:r>
              <a:rPr lang="ar-SA" sz="2400" dirty="0">
                <a:solidFill>
                  <a:schemeClr val="tx1"/>
                </a:solidFill>
                <a:latin typeface="Al Nile" pitchFamily="2" charset="-78"/>
                <a:cs typeface="Al Nile" pitchFamily="2" charset="-78"/>
              </a:rPr>
              <a:t>فالسياق والهيئة التي ينبغي أن يظهروا بها يجب أنْ تكون إيجابية، وينبغي عدم تعريضهم للأذى النفسيّ أو التشهير، وينبغي تجنّب إظهار الأطفال بأيّ شكلٍ يمكن أنْ يؤثر عليهم مستقبلا؛ فمصلحة الطفل ينبغي أنْ تراعى قبل أي شيء. ونظراً لحساسية هذه المسألة في مجال الصحافة، فإنّه يُفضل دائماً أن يطلب المصور الصحفي تصريحاَ وإذناً مسبقاً من والديْ الطفل قبل تصويره؛ حيث إنّه لا يكفي في هذه الحالة قبول الطفل نفسه على اعتبار أنّه قاصر وليس في سنّ يسمح له بأن يكون مسؤولاً عن تصرفاته.</a:t>
            </a:r>
          </a:p>
          <a:p>
            <a:pPr marL="342900" indent="-342900" algn="just" rtl="1">
              <a:buFontTx/>
              <a:buChar char="-"/>
            </a:pPr>
            <a:r>
              <a:rPr lang="ar-SA" sz="2400" b="1" dirty="0">
                <a:latin typeface="Al Nile" pitchFamily="2" charset="-78"/>
                <a:cs typeface="Al Nile" pitchFamily="2" charset="-78"/>
              </a:rPr>
              <a:t>التصوير في الأماكن العامة:</a:t>
            </a:r>
          </a:p>
          <a:p>
            <a:pPr algn="just" rtl="1"/>
            <a:r>
              <a:rPr lang="ar-SA" sz="2400" b="1" dirty="0">
                <a:solidFill>
                  <a:schemeClr val="tx1"/>
                </a:solidFill>
                <a:latin typeface="Al Nile" pitchFamily="2" charset="-78"/>
                <a:cs typeface="Al Nile" pitchFamily="2" charset="-78"/>
              </a:rPr>
              <a:t>طلب الاذن ومراعاة خيار الناس في تصويرهم ام رفضهم مع احترام ذلك.</a:t>
            </a:r>
          </a:p>
          <a:p>
            <a:pPr marL="342900" indent="-342900" algn="just" rtl="1">
              <a:buFontTx/>
              <a:buChar char="-"/>
            </a:pPr>
            <a:r>
              <a:rPr lang="ar-SA" sz="2400" b="1" dirty="0">
                <a:latin typeface="Al Nile" pitchFamily="2" charset="-78"/>
                <a:cs typeface="Al Nile" pitchFamily="2" charset="-78"/>
              </a:rPr>
              <a:t>استخدام الصور في الترويج والدعاية:</a:t>
            </a:r>
          </a:p>
          <a:p>
            <a:pPr algn="r" rtl="1"/>
            <a:r>
              <a:rPr lang="ar-SA" sz="2400" dirty="0">
                <a:solidFill>
                  <a:schemeClr val="tx1"/>
                </a:solidFill>
                <a:latin typeface="Al Nile" pitchFamily="2" charset="-78"/>
                <a:cs typeface="Al Nile" pitchFamily="2" charset="-78"/>
              </a:rPr>
              <a:t>تصوير الأشخاص بهدف استعمال تلك الصورة لأهداف النشر أو الترويج التجاري يتطلب عادةً الإذن والتصريح بالاستخدام من قبل الشخص موضوع الصورة، أو من وليِّ أمره في حال كان قاصرا.</a:t>
            </a:r>
            <a:br>
              <a:rPr lang="ar-SA" sz="2800" b="1" dirty="0">
                <a:solidFill>
                  <a:schemeClr val="tx1"/>
                </a:solidFill>
                <a:latin typeface="Al Nile" pitchFamily="2" charset="-78"/>
                <a:cs typeface="Al Nile" pitchFamily="2" charset="-78"/>
              </a:rPr>
            </a:br>
            <a:r>
              <a:rPr lang="ar-SA" sz="2800" b="1" dirty="0">
                <a:latin typeface="Al Nile" pitchFamily="2" charset="-78"/>
                <a:cs typeface="Al Nile" pitchFamily="2" charset="-78"/>
              </a:rPr>
              <a:t> </a:t>
            </a:r>
            <a:br>
              <a:rPr lang="ar-SA" sz="2800" dirty="0">
                <a:latin typeface="Al Nile" pitchFamily="2" charset="-78"/>
                <a:cs typeface="Al Nile" pitchFamily="2" charset="-78"/>
              </a:rPr>
            </a:br>
            <a:br>
              <a:rPr lang="ar-SA" sz="2800" dirty="0">
                <a:latin typeface="Al Nile" pitchFamily="2" charset="-78"/>
                <a:cs typeface="Al Nile" pitchFamily="2" charset="-78"/>
              </a:rPr>
            </a:br>
            <a:endParaRPr lang="en-US" sz="2800" dirty="0">
              <a:latin typeface="Al Nile" pitchFamily="2" charset="-78"/>
              <a:cs typeface="Al Nile" pitchFamily="2" charset="-78"/>
            </a:endParaRPr>
          </a:p>
        </p:txBody>
      </p:sp>
    </p:spTree>
    <p:extLst>
      <p:ext uri="{BB962C8B-B14F-4D97-AF65-F5344CB8AC3E}">
        <p14:creationId xmlns:p14="http://schemas.microsoft.com/office/powerpoint/2010/main" val="4504079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{00AFE456-A3DC-0443-B1D4-F9B294957F30}tf10001060</Template>
  <TotalTime>1082</TotalTime>
  <Words>2639</Words>
  <Application>Microsoft Macintosh PowerPoint</Application>
  <PresentationFormat>Widescreen</PresentationFormat>
  <Paragraphs>113</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Al Nile</vt:lpstr>
      <vt:lpstr>Arial</vt:lpstr>
      <vt:lpstr>Calibri</vt:lpstr>
      <vt:lpstr>Simplified Arabic</vt:lpstr>
      <vt:lpstr>Times New Roman</vt:lpstr>
      <vt:lpstr>Trebuchet MS</vt:lpstr>
      <vt:lpstr>Wingdings 3</vt:lpstr>
      <vt:lpstr>Facet</vt:lpstr>
      <vt:lpstr>مبادئ التصوير الفوتوغرافي والتصوير عبر الهاتف المحمول</vt:lpstr>
      <vt:lpstr>استخدامات الصورة</vt:lpstr>
      <vt:lpstr> </vt:lpstr>
      <vt:lpstr>المعنى اللغوي لكلمة فوتوغرافي :(Photography) يعود إلى أصلها اليوناني، وهي تتكون من شقين: "فوتو" ((photo وتعني الضوء، و"غرافي" (graphy) وتعني الكتابة أو الرسم؛ ومن هنا فالتصوير الفوتوغرافي بالمعنى الحرفي للكلمة يعني "الرسم أو الكتابة بالضوء"، والتصوير هو بالفعل كذلك؛ هو رسم الصور بواسطة الضوء.</vt:lpstr>
      <vt:lpstr>بداية اختراع الكاميرا تعود إلى مبدأ أوَّليّ يسمّى بـِ "الغرفة المظلمة" وهي عبارة عن غرفة أو صندوق مظلم، يوجد في أحد جدرانه ثقب (يمكن أنْ يحتوي على عدسة)، عندما يدخل الضوْء منْ خلال الثقب تظهر على الحائط المقابل صورة معكوسة للمشهد الذي يقابل ذلك الثقب، حيث تظهر الصورة مقلوبة لأن الضوء يسير في خطوط مستقيمة.</vt:lpstr>
      <vt:lpstr>1- الصورة الصحفية تتعلق بحدث إخباري أو قضية تسترعي اهتمام الناس؛ قد تكون حادثة قد حصلت مؤخراً، أو حادثة في تطور، أو حادثة كانت قد حصلت في الماضي، ولكنّها لم تكن معروفة لدى عامة الناس من قبل.  2- الصورة الصحفية يلتقطها المصور للتعبير عن حدثٍ أو موضوع ما بشكل موضوعي، أي بحيادية ودون تحيز، وبأفضل طريقة تبرز موضوع التصوير بشكل صادق وواضح وعادل.  3- الصورة الصحفية تراعَى فيها أصول التصوير وقواعده، تقنياً وفنيا، فيتمّ فيها مراعاة الإضاءة والوضوح، ويتمّ فيها مراعاة الجوانب الفنّية للحصول على صور معبّرة ولافتة.  4- الصورة الصحفية يتمّ التقاطها بهدف النشر، لذلك، ينبغي أنْ تكون قابلة وتستحق النشر؛ فالصورة الصحفية هدفها النهائي هو الوصول إلى الناس وإعلامهم عن حدثٍ أو خبر.</vt:lpstr>
      <vt:lpstr>- عنصر الحداثة أو الآنية. - عنصر القرْب. - عنصر الأهميّة. - عنصر الغرابة والتميّز. - عنصر الصّراع. - عنصر التشويق، والعاطفة. </vt:lpstr>
      <vt:lpstr>اخلاقيات التصوير الصحفي: الأخلاقيات هي عبارة عن صفات وسلوكيات وآداب عامة ينبغي أن يتحلّى بها المصور الصحفي وهي:  - الدقة:  الدقة في نقل المعلومات التي ترتبط بالحدث المصوَّر، على سبيل المثال: المكان، الزّمان، أسماء الأشخاص، موضوع الصورة ...إلخ. - الموضوعية والحياد:   ينبغي عليه الحرص على التزام الموضوعية والحياد في طريقة تصويره للأحداث قدر الإمكان؛ فواجبه الأول هو الإبلاغ والإخبار وليس الاقناع بوجهة نظر معينه، وهو يصوّر الوقائع والأحداث كما هي، ويترك الحكم للناس. - الأمانة والنزاهة:   عدم اختلاق الأحداث، ولا يزوّر أو يغير الحقائق المرتبطة بالصور التي يلتقطها، ولا ينسب لنفسه صوراً التقطها آخرون. - الصدق في التعامل مع الناس: ينبغي على المصور الصحفي التعريف بنفسه، والجهة التي يعمل لصالحها حين يطلب منه ذلك، والخضوع لرغبة الناس حين يرفضون أن يتمَّ نشر صورهم.   </vt:lpstr>
      <vt:lpstr>PowerPoint Presentation</vt:lpstr>
      <vt:lpstr>يتم التقاط الصورة بشكل صحيح من خلال:</vt:lpstr>
      <vt:lpstr>PowerPoint Presentation</vt:lpstr>
      <vt:lpstr>الحساس sensor:</vt:lpstr>
      <vt:lpstr>  المصور المحترف يجب أن يلم جيداً بآلية عمل الكاميرا وكيفية استخدامها بشكل صحيح من أجل الحصول على الصور بالشكل المرجو.</vt:lpstr>
      <vt:lpstr>الإعداد اليدوي (Manual): التحكم اليدوي بشكل كامل بإعدادات الكاميرات، والتحكم بدرجة الضوء الداخل في الكاميرا بشكل صحيح (درجة التعريض). </vt:lpstr>
      <vt:lpstr>عناصر مثلث التعريض (Exposure Triangle):    ١- حساسيّة الكاميرا للضوء / الأيزو (ISO) ٢- فتحة العدسة (Aperture / f-stop) ٣- سرعة الغالق (Shutter Speed) </vt:lpstr>
      <vt:lpstr>PowerPoint Presentation</vt:lpstr>
      <vt:lpstr>PowerPoint Presentation</vt:lpstr>
      <vt:lpstr> الحساسيّة للضوء / الأيزو (ISO): يتم عن طريقها ضبط مدى حساسية الكاميرا للضوء.   فعند رفع الحساسية يتم السماح للكاميرا بالتقاط كمية أكبر من الضوء، أما في حال تخفيض الحساسية فيتم التقليل من كمية الضوء التي ستلتقطها الكاميرا.     </vt:lpstr>
      <vt:lpstr>PowerPoint Presentation</vt:lpstr>
      <vt:lpstr>فتحة العدسة (Aperture / f-stop):  هي عبارة عن منفذ خاص للضوء من خلال العدسة باتجاه المستشعر للضوء في الكاميرا، بالإضافة الى تحديد مقدار أو مساحة الوضوح في الصورة أو مقدار عزل خلفية الصورة \ عمق الميدان (Depth Of Field). </vt:lpstr>
      <vt:lpstr>PowerPoint Presentation</vt:lpstr>
      <vt:lpstr>PowerPoint Presentation</vt:lpstr>
      <vt:lpstr>PowerPoint Presentation</vt:lpstr>
      <vt:lpstr>PowerPoint Presentation</vt:lpstr>
      <vt:lpstr>PowerPoint Presentation</vt:lpstr>
      <vt:lpstr>سرعة الغالق (Shutter Speed): هو الوقت الذي يأخذه غالق الكاميرا ليظل مفتوح حتى تصل كمية من الضوء إلى حساس الصورة (سينسور) أو فيلم الكاميرا ومن ثم يظهر تأثيرها في الصورة، وهذا الوقت يحدد بالثانية أو جزء من الثانية.   - عندما تكون سرعة الغالق سريعة (2000/1 مثلا) فإنه يدخل ضوء أقل للكاميرا، ولكن هذا يمكن الكاميرا من تثبيت حركة الجسم الملتقط له الصورة إنْ كان متحركاً (Freezing). -  وعندما تكون سرعة الغالق بطيئة (1" مثلا) فإنه يدخل ضوء أكثر، ولكن في هذه الحالة ستقوم الكاميرا بتسجيل حركة الجسم الملتقَط له الصورة إن كان متحركاً؛ بحيث يظهر مهتزاً بسبب حركته (Blurred). </vt:lpstr>
      <vt:lpstr>PowerPoint Presentation</vt:lpstr>
      <vt:lpstr>PowerPoint Presentation</vt:lpstr>
      <vt:lpstr>PowerPoint Presentation</vt:lpstr>
      <vt:lpstr>PowerPoint Presentation</vt:lpstr>
      <vt:lpstr>فكلما كانت سرعته أعلى .. كلما كان الضوء الداخل أقل.  وكلما كانت سرعته أقل .. كلما كان الضوء الداخل أكثر .  </vt:lpstr>
      <vt:lpstr>مراعات الضوء عند التصوير:</vt:lpstr>
      <vt:lpstr>PowerPoint Presentation</vt:lpstr>
      <vt:lpstr>مبادئ تكوين الصورة </vt:lpstr>
      <vt:lpstr>1- مبدأ التثليث (The Rule of Thirds):  هو مبدأ يقوم على أساس تقسيم للمشهد المراد تصويره ووضع موضوع التصوير في مكان محدد داخل إطار الصورة، وذلك من خلال رسم خطوط وهمية أفقية وعامودية؛ بحيث يكون المشهد به خطّان طوليّان وآخران عرضيّان، يتقاطعان في أربع نقاط، تسمّى بـ "نقاط الاهتمام" (Points of Interest) والتي ينبغي الحرص على وضع موضوع الصورة على إحداها بدل وضعه في الوسط، وذلك لإعطاء الصورة قوة وحضوراً وجمالية أكثر.في العادة ينبغي مراعاة هذا المبدأ في جميع الصور التي يتمّ التقاطها - بخاصة إنْ كان هناك عنصر رئيس واحد نريد إبرازه، سواء أكان ذلك في صور البورتريه أو غير ذلك من أنواع التصوير. </vt:lpstr>
      <vt:lpstr>PowerPoint Presentation</vt:lpstr>
      <vt:lpstr>PowerPoint Presentation</vt:lpstr>
      <vt:lpstr>PowerPoint Presentation</vt:lpstr>
      <vt:lpstr>3- العمْق أو البعد في الصورة (Depth):   من الجيّد الحرص على إظهار عمقٍ في الصورة أو بعد فيها حتى تبدو غير مسطّحة، وذلك من خلال ترتيب عناصر الصورة؛ بحيث يكون هناك عناصر في مقدّمة الصورة وعناصر في الوسط وعناصر في الخلفيّة، لتبدو الصورة وكأنها تحتوي على ثلاثة أبعاد. ويمكن أيضاً محاولة إظهار العمْق أو البُعد في الصورة من خلال التركيز على وضوح الموضوع الرئيس لها، وإظهار مساحات أخرى متباعدة في الخلفيّة تقلّ فيها درجة الوضوح تدريجياً وبشكلٍ لا متناه؛ بحيث تظهر الصورة وكأنَّ لها امتداداً وبُعداً غيْر محدودين. في الأحوال جميعها ينبغي تجنّب وجود الكثير من العناصر في خلفية الصورة، لتقليل التشتيت والتشويش على الموضوع الرئيس للصورة والذي ينبغي أنْ يكون محور الاهتمام دائما.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العدسات :</vt:lpstr>
      <vt:lpstr>العدســةُ القياسيّة (Standard Lens): </vt:lpstr>
      <vt:lpstr>العدسةُ ذات الرؤية الواسعة (Wide Angel Lens):  </vt:lpstr>
      <vt:lpstr>PowerPoint Presentation</vt:lpstr>
      <vt:lpstr>العدسةُ المقرّبة (Telephoto Lens)  </vt:lpstr>
      <vt:lpstr>PowerPoint Presentation</vt:lpstr>
      <vt:lpstr>عدسةُ (الماكرو) أو التصوير عن قرْب (Macro Lens) </vt:lpstr>
      <vt:lpstr>PowerPoint Presentation</vt:lpstr>
      <vt:lpstr>عدسة عين السمكة (Fish eye Lens)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أولية في التصوير الفوتوغرافي</dc:title>
  <dc:creator>Microsoft Office User</dc:creator>
  <cp:lastModifiedBy>Microsoft Office User</cp:lastModifiedBy>
  <cp:revision>61</cp:revision>
  <dcterms:created xsi:type="dcterms:W3CDTF">2021-02-01T21:28:31Z</dcterms:created>
  <dcterms:modified xsi:type="dcterms:W3CDTF">2021-10-26T07:00:40Z</dcterms:modified>
</cp:coreProperties>
</file>