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62" r:id="rId4"/>
    <p:sldId id="263" r:id="rId5"/>
    <p:sldId id="261" r:id="rId6"/>
    <p:sldId id="266" r:id="rId7"/>
    <p:sldId id="269" r:id="rId8"/>
    <p:sldId id="265" r:id="rId9"/>
    <p:sldId id="268" r:id="rId10"/>
    <p:sldId id="267" r:id="rId11"/>
    <p:sldId id="270" r:id="rId12"/>
    <p:sldId id="260" r:id="rId13"/>
    <p:sldId id="271" r:id="rId14"/>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107" d="100"/>
          <a:sy n="107" d="100"/>
        </p:scale>
        <p:origin x="75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47BF4F-BFCA-4E8B-9F18-0A0A0918C1E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E6ED30B-221B-4415-A3DD-79E195DC77D2}">
      <dgm:prSet phldrT="[نص]" custT="1">
        <dgm:style>
          <a:lnRef idx="2">
            <a:schemeClr val="accent1"/>
          </a:lnRef>
          <a:fillRef idx="1">
            <a:schemeClr val="lt1"/>
          </a:fillRef>
          <a:effectRef idx="0">
            <a:schemeClr val="accent1"/>
          </a:effectRef>
          <a:fontRef idx="minor">
            <a:schemeClr val="dk1"/>
          </a:fontRef>
        </dgm:style>
      </dgm:prSet>
      <dgm:spPr>
        <a:ln>
          <a:noFill/>
        </a:ln>
      </dgm:spPr>
      <dgm:t>
        <a:bodyPr/>
        <a:lstStyle/>
        <a:p>
          <a:r>
            <a:rPr lang="ar-JO" sz="2400" dirty="0"/>
            <a:t>تذكّرُ الآيةُ المؤمنين بنعمةِ إرسال </a:t>
          </a:r>
          <a:r>
            <a:rPr lang="ar-JO" sz="2400" dirty="0">
              <a:solidFill>
                <a:srgbClr val="FF0000"/>
              </a:solidFill>
            </a:rPr>
            <a:t>سيدنا محمد عليه السلام </a:t>
          </a:r>
          <a:r>
            <a:rPr lang="ar-JO" sz="2400" dirty="0"/>
            <a:t>عليهم ... ما آثارُ هذه النعمة </a:t>
          </a:r>
          <a:r>
            <a:rPr lang="ar-JO" sz="3700" dirty="0"/>
            <a:t>؟</a:t>
          </a:r>
          <a:endParaRPr lang="en-US" sz="3700" dirty="0"/>
        </a:p>
      </dgm:t>
    </dgm:pt>
    <dgm:pt modelId="{5D7BAE04-EE03-4D6B-AB11-488FCA8BBEE8}" type="parTrans" cxnId="{E87471AC-6203-401F-9127-E6B4B7DB7623}">
      <dgm:prSet/>
      <dgm:spPr/>
      <dgm:t>
        <a:bodyPr/>
        <a:lstStyle/>
        <a:p>
          <a:endParaRPr lang="en-US"/>
        </a:p>
      </dgm:t>
    </dgm:pt>
    <dgm:pt modelId="{3FA49CAD-07AC-4817-A46D-B797F97049E3}" type="sibTrans" cxnId="{E87471AC-6203-401F-9127-E6B4B7DB7623}">
      <dgm:prSet/>
      <dgm:spPr/>
      <dgm:t>
        <a:bodyPr/>
        <a:lstStyle/>
        <a:p>
          <a:endParaRPr lang="en-US"/>
        </a:p>
      </dgm:t>
    </dgm:pt>
    <dgm:pt modelId="{94990D10-3CA4-42BF-9CBF-2B6C20BC2ED7}">
      <dgm:prSet phldrT="[نص]" custT="1"/>
      <dgm:spPr>
        <a:ln>
          <a:noFill/>
        </a:ln>
      </dgm:spPr>
      <dgm:t>
        <a:bodyPr/>
        <a:lstStyle/>
        <a:p>
          <a:r>
            <a:rPr lang="ar-JO" sz="2400" dirty="0">
              <a:solidFill>
                <a:srgbClr val="FF0000"/>
              </a:solidFill>
            </a:rPr>
            <a:t>3-</a:t>
          </a:r>
          <a:r>
            <a:rPr lang="ar-JO" sz="2400" dirty="0"/>
            <a:t> تعليمُهم الكتابَ والحكمة ، وهما (القرآن وما فيه من أحكام وتشريعات تنظم حياتهم ، والسنة وما فيها من تطبيق عملي لآيات القرآن).</a:t>
          </a:r>
          <a:endParaRPr lang="en-US" sz="2400" dirty="0"/>
        </a:p>
      </dgm:t>
    </dgm:pt>
    <dgm:pt modelId="{C1199BBF-C8C2-4065-BECB-38131A9465EB}" type="parTrans" cxnId="{DA711628-1D10-465D-9E1F-D5F323D1C2F2}">
      <dgm:prSet/>
      <dgm:spPr>
        <a:ln>
          <a:noFill/>
        </a:ln>
      </dgm:spPr>
      <dgm:t>
        <a:bodyPr/>
        <a:lstStyle/>
        <a:p>
          <a:endParaRPr lang="en-US"/>
        </a:p>
      </dgm:t>
    </dgm:pt>
    <dgm:pt modelId="{611B9667-F557-4E64-8527-90A143680001}" type="sibTrans" cxnId="{DA711628-1D10-465D-9E1F-D5F323D1C2F2}">
      <dgm:prSet/>
      <dgm:spPr/>
      <dgm:t>
        <a:bodyPr/>
        <a:lstStyle/>
        <a:p>
          <a:endParaRPr lang="en-US"/>
        </a:p>
      </dgm:t>
    </dgm:pt>
    <dgm:pt modelId="{7EA9B7C4-B73E-46FA-A204-3D43BC1990C0}">
      <dgm:prSet phldrT="[نص]" custT="1"/>
      <dgm:spPr>
        <a:ln>
          <a:noFill/>
        </a:ln>
      </dgm:spPr>
      <dgm:t>
        <a:bodyPr/>
        <a:lstStyle/>
        <a:p>
          <a:r>
            <a:rPr lang="ar-JO" sz="2400" dirty="0">
              <a:solidFill>
                <a:srgbClr val="FF0000"/>
              </a:solidFill>
            </a:rPr>
            <a:t>4-</a:t>
          </a:r>
          <a:r>
            <a:rPr lang="ar-JO" sz="2400" dirty="0"/>
            <a:t> تعليمُهم ما لم يكونوا يعلمون من أصولِ العقيدةِ والتوحيدِ وأمورش الغيب. بعث ، جنة ، نار...</a:t>
          </a:r>
          <a:endParaRPr lang="en-US" sz="2400" dirty="0"/>
        </a:p>
      </dgm:t>
    </dgm:pt>
    <dgm:pt modelId="{71506E05-9779-4DCA-9BB3-EBFABC3E534E}" type="parTrans" cxnId="{5E15596C-0375-4BE8-9517-01D31E9EA721}">
      <dgm:prSet/>
      <dgm:spPr>
        <a:ln>
          <a:noFill/>
        </a:ln>
      </dgm:spPr>
      <dgm:t>
        <a:bodyPr/>
        <a:lstStyle/>
        <a:p>
          <a:endParaRPr lang="en-US"/>
        </a:p>
      </dgm:t>
    </dgm:pt>
    <dgm:pt modelId="{32E296DF-8BC2-43F3-A572-685780AB41B9}" type="sibTrans" cxnId="{5E15596C-0375-4BE8-9517-01D31E9EA721}">
      <dgm:prSet/>
      <dgm:spPr/>
      <dgm:t>
        <a:bodyPr/>
        <a:lstStyle/>
        <a:p>
          <a:endParaRPr lang="en-US"/>
        </a:p>
      </dgm:t>
    </dgm:pt>
    <dgm:pt modelId="{62C338B2-A958-4527-81F0-59D0F8F97A25}">
      <dgm:prSet phldrT="[نص]" custT="1">
        <dgm:style>
          <a:lnRef idx="2">
            <a:schemeClr val="accent1"/>
          </a:lnRef>
          <a:fillRef idx="1">
            <a:schemeClr val="lt1"/>
          </a:fillRef>
          <a:effectRef idx="0">
            <a:schemeClr val="accent1"/>
          </a:effectRef>
          <a:fontRef idx="minor">
            <a:schemeClr val="dk1"/>
          </a:fontRef>
        </dgm:style>
      </dgm:prSet>
      <dgm:spPr>
        <a:ln>
          <a:noFill/>
        </a:ln>
      </dgm:spPr>
      <dgm:t>
        <a:bodyPr/>
        <a:lstStyle/>
        <a:p>
          <a:pPr algn="ctr"/>
          <a:r>
            <a:rPr lang="ar-JO" sz="2400" dirty="0">
              <a:solidFill>
                <a:srgbClr val="002060"/>
              </a:solidFill>
            </a:rPr>
            <a:t>قال تعالى « كما أرسلنا فيكم رسولا منكم </a:t>
          </a:r>
          <a:r>
            <a:rPr lang="ar-JO" sz="2400" dirty="0">
              <a:solidFill>
                <a:srgbClr val="FF0000"/>
              </a:solidFill>
            </a:rPr>
            <a:t>يتلو</a:t>
          </a:r>
          <a:r>
            <a:rPr lang="ar-JO" sz="2400" dirty="0">
              <a:solidFill>
                <a:srgbClr val="002060"/>
              </a:solidFill>
            </a:rPr>
            <a:t> عليكم آياتِنا و</a:t>
          </a:r>
          <a:r>
            <a:rPr lang="ar-JO" sz="2400" dirty="0">
              <a:solidFill>
                <a:srgbClr val="FF0000"/>
              </a:solidFill>
            </a:rPr>
            <a:t>يزكيكم</a:t>
          </a:r>
          <a:r>
            <a:rPr lang="ar-JO" sz="2400" dirty="0">
              <a:solidFill>
                <a:srgbClr val="002060"/>
              </a:solidFill>
            </a:rPr>
            <a:t> و</a:t>
          </a:r>
          <a:r>
            <a:rPr lang="ar-JO" sz="2400" dirty="0">
              <a:solidFill>
                <a:srgbClr val="FF0000"/>
              </a:solidFill>
            </a:rPr>
            <a:t>يعلمكم </a:t>
          </a:r>
          <a:r>
            <a:rPr lang="ar-JO" sz="2400" dirty="0">
              <a:solidFill>
                <a:srgbClr val="002060"/>
              </a:solidFill>
            </a:rPr>
            <a:t>الكتابَ والحكمة و</a:t>
          </a:r>
          <a:r>
            <a:rPr lang="ar-JO" sz="2400" dirty="0">
              <a:solidFill>
                <a:srgbClr val="FF0000"/>
              </a:solidFill>
            </a:rPr>
            <a:t>يعلمكم</a:t>
          </a:r>
          <a:r>
            <a:rPr lang="ar-JO" sz="2400" dirty="0">
              <a:solidFill>
                <a:srgbClr val="002060"/>
              </a:solidFill>
            </a:rPr>
            <a:t> ما لم تكونوا تعلمون».</a:t>
          </a:r>
          <a:endParaRPr lang="en-US" sz="2400" dirty="0">
            <a:solidFill>
              <a:srgbClr val="002060"/>
            </a:solidFill>
          </a:endParaRPr>
        </a:p>
      </dgm:t>
    </dgm:pt>
    <dgm:pt modelId="{D0367CA1-0613-416D-8835-2280DE720A04}" type="parTrans" cxnId="{0609888C-F83E-41C6-8866-17B7845E44B7}">
      <dgm:prSet/>
      <dgm:spPr/>
      <dgm:t>
        <a:bodyPr/>
        <a:lstStyle/>
        <a:p>
          <a:endParaRPr lang="en-US"/>
        </a:p>
      </dgm:t>
    </dgm:pt>
    <dgm:pt modelId="{2862E3DA-7C6E-47C6-B357-56CA57C7C75E}" type="sibTrans" cxnId="{0609888C-F83E-41C6-8866-17B7845E44B7}">
      <dgm:prSet/>
      <dgm:spPr/>
      <dgm:t>
        <a:bodyPr/>
        <a:lstStyle/>
        <a:p>
          <a:endParaRPr lang="en-US"/>
        </a:p>
      </dgm:t>
    </dgm:pt>
    <dgm:pt modelId="{42594EA9-0C73-41E2-A27F-6EC9F970AA6B}">
      <dgm:prSet phldrT="[نص]" custT="1"/>
      <dgm:spPr>
        <a:ln>
          <a:noFill/>
        </a:ln>
      </dgm:spPr>
      <dgm:t>
        <a:bodyPr/>
        <a:lstStyle/>
        <a:p>
          <a:r>
            <a:rPr lang="ar-JO" sz="2800" dirty="0">
              <a:solidFill>
                <a:srgbClr val="FF0000"/>
              </a:solidFill>
            </a:rPr>
            <a:t>1- </a:t>
          </a:r>
          <a:r>
            <a:rPr lang="ar-JO" sz="2800" dirty="0"/>
            <a:t>تلاوةُ آياتِ الله التي فيها صلاحُهم في الدنيا ونجاتُهم في الآخرة .</a:t>
          </a:r>
          <a:endParaRPr lang="en-US" sz="2800" dirty="0"/>
        </a:p>
      </dgm:t>
    </dgm:pt>
    <dgm:pt modelId="{A78B0CF2-D7E8-4C2E-841E-4CBE5D90C17D}" type="parTrans" cxnId="{B23EA066-AF51-44F0-AD69-E2ACF9B02C99}">
      <dgm:prSet/>
      <dgm:spPr>
        <a:noFill/>
        <a:ln>
          <a:noFill/>
        </a:ln>
      </dgm:spPr>
      <dgm:t>
        <a:bodyPr/>
        <a:lstStyle/>
        <a:p>
          <a:endParaRPr lang="en-US">
            <a:solidFill>
              <a:schemeClr val="bg1"/>
            </a:solidFill>
          </a:endParaRPr>
        </a:p>
      </dgm:t>
    </dgm:pt>
    <dgm:pt modelId="{274EA258-EF08-4213-95E5-D0F4879509DD}" type="sibTrans" cxnId="{B23EA066-AF51-44F0-AD69-E2ACF9B02C99}">
      <dgm:prSet/>
      <dgm:spPr/>
      <dgm:t>
        <a:bodyPr/>
        <a:lstStyle/>
        <a:p>
          <a:endParaRPr lang="en-US"/>
        </a:p>
      </dgm:t>
    </dgm:pt>
    <dgm:pt modelId="{EDD81B38-586D-4EF2-AEA5-57AA1B6617F3}">
      <dgm:prSet phldrT="[نص]" custT="1"/>
      <dgm:spPr>
        <a:ln>
          <a:noFill/>
        </a:ln>
      </dgm:spPr>
      <dgm:t>
        <a:bodyPr/>
        <a:lstStyle/>
        <a:p>
          <a:r>
            <a:rPr lang="ar-JO" sz="2400" dirty="0">
              <a:solidFill>
                <a:srgbClr val="FF0000"/>
              </a:solidFill>
            </a:rPr>
            <a:t>2-</a:t>
          </a:r>
          <a:r>
            <a:rPr lang="ar-JO" sz="2400" dirty="0"/>
            <a:t> تطهيرُ نفوسِهم من رذائلِ الجاهلية ودنسِها وتربيتهم على الأخلاق والقيم الفاضلة .</a:t>
          </a:r>
          <a:endParaRPr lang="en-US" sz="2400" dirty="0"/>
        </a:p>
      </dgm:t>
    </dgm:pt>
    <dgm:pt modelId="{809A2952-3046-4D07-B186-9F644BA1D910}" type="parTrans" cxnId="{1E902A74-50EB-409C-AFE1-4872A9F3B16B}">
      <dgm:prSet/>
      <dgm:spPr>
        <a:ln>
          <a:noFill/>
        </a:ln>
      </dgm:spPr>
      <dgm:t>
        <a:bodyPr/>
        <a:lstStyle/>
        <a:p>
          <a:endParaRPr lang="en-US">
            <a:solidFill>
              <a:schemeClr val="bg1"/>
            </a:solidFill>
          </a:endParaRPr>
        </a:p>
      </dgm:t>
    </dgm:pt>
    <dgm:pt modelId="{E197E46E-A65B-4D11-AA3F-73E9D7415088}" type="sibTrans" cxnId="{1E902A74-50EB-409C-AFE1-4872A9F3B16B}">
      <dgm:prSet/>
      <dgm:spPr/>
      <dgm:t>
        <a:bodyPr/>
        <a:lstStyle/>
        <a:p>
          <a:endParaRPr lang="en-US"/>
        </a:p>
      </dgm:t>
    </dgm:pt>
    <dgm:pt modelId="{BF5BA5B3-E556-4C3F-83EF-2B5B57B4594A}" type="pres">
      <dgm:prSet presAssocID="{D647BF4F-BFCA-4E8B-9F18-0A0A0918C1E5}" presName="diagram" presStyleCnt="0">
        <dgm:presLayoutVars>
          <dgm:chPref val="1"/>
          <dgm:dir/>
          <dgm:animOne val="branch"/>
          <dgm:animLvl val="lvl"/>
          <dgm:resizeHandles/>
        </dgm:presLayoutVars>
      </dgm:prSet>
      <dgm:spPr/>
    </dgm:pt>
    <dgm:pt modelId="{199A5D3B-D628-4288-8AB4-7E5FDBA2171C}" type="pres">
      <dgm:prSet presAssocID="{9E6ED30B-221B-4415-A3DD-79E195DC77D2}" presName="root" presStyleCnt="0"/>
      <dgm:spPr/>
    </dgm:pt>
    <dgm:pt modelId="{DFB67696-BE82-4241-B242-DE4A83FFDB29}" type="pres">
      <dgm:prSet presAssocID="{9E6ED30B-221B-4415-A3DD-79E195DC77D2}" presName="rootComposite" presStyleCnt="0"/>
      <dgm:spPr/>
    </dgm:pt>
    <dgm:pt modelId="{2BAA8815-555B-40AB-A76B-E5ED3A361F51}" type="pres">
      <dgm:prSet presAssocID="{9E6ED30B-221B-4415-A3DD-79E195DC77D2}" presName="rootText" presStyleLbl="node1" presStyleIdx="0" presStyleCnt="2" custLinFactNeighborX="1216" custLinFactNeighborY="-28"/>
      <dgm:spPr/>
    </dgm:pt>
    <dgm:pt modelId="{0FDC4284-1C4B-4A5C-B4FF-8CD595FED5A8}" type="pres">
      <dgm:prSet presAssocID="{9E6ED30B-221B-4415-A3DD-79E195DC77D2}" presName="rootConnector" presStyleLbl="node1" presStyleIdx="0" presStyleCnt="2"/>
      <dgm:spPr/>
    </dgm:pt>
    <dgm:pt modelId="{196F5721-BE17-4957-B512-C474566A9D56}" type="pres">
      <dgm:prSet presAssocID="{9E6ED30B-221B-4415-A3DD-79E195DC77D2}" presName="childShape" presStyleCnt="0"/>
      <dgm:spPr/>
    </dgm:pt>
    <dgm:pt modelId="{581C99E6-C7B1-4845-A630-D9F5D69CFDA8}" type="pres">
      <dgm:prSet presAssocID="{C1199BBF-C8C2-4065-BECB-38131A9465EB}" presName="Name13" presStyleLbl="parChTrans1D2" presStyleIdx="0" presStyleCnt="4"/>
      <dgm:spPr/>
    </dgm:pt>
    <dgm:pt modelId="{307866F7-6B91-49F6-9911-D6862601F92F}" type="pres">
      <dgm:prSet presAssocID="{94990D10-3CA4-42BF-9CBF-2B6C20BC2ED7}" presName="childText" presStyleLbl="bgAcc1" presStyleIdx="0" presStyleCnt="4" custScaleX="122508" custLinFactNeighborX="-611" custLinFactNeighborY="18053">
        <dgm:presLayoutVars>
          <dgm:bulletEnabled val="1"/>
        </dgm:presLayoutVars>
      </dgm:prSet>
      <dgm:spPr/>
    </dgm:pt>
    <dgm:pt modelId="{EF353E61-20FE-4093-A920-9CA3CABA16FD}" type="pres">
      <dgm:prSet presAssocID="{71506E05-9779-4DCA-9BB3-EBFABC3E534E}" presName="Name13" presStyleLbl="parChTrans1D2" presStyleIdx="1" presStyleCnt="4"/>
      <dgm:spPr/>
    </dgm:pt>
    <dgm:pt modelId="{FC813B42-D0AB-4DCF-87E6-9BDD48FC9E98}" type="pres">
      <dgm:prSet presAssocID="{7EA9B7C4-B73E-46FA-A204-3D43BC1990C0}" presName="childText" presStyleLbl="bgAcc1" presStyleIdx="1" presStyleCnt="4" custLinFactNeighborX="1751" custLinFactNeighborY="28">
        <dgm:presLayoutVars>
          <dgm:bulletEnabled val="1"/>
        </dgm:presLayoutVars>
      </dgm:prSet>
      <dgm:spPr/>
    </dgm:pt>
    <dgm:pt modelId="{11B69982-63D6-467F-B79B-7CDCAF32ADDF}" type="pres">
      <dgm:prSet presAssocID="{62C338B2-A958-4527-81F0-59D0F8F97A25}" presName="root" presStyleCnt="0"/>
      <dgm:spPr/>
    </dgm:pt>
    <dgm:pt modelId="{789C0DF3-8021-46FE-8146-36C0703F533A}" type="pres">
      <dgm:prSet presAssocID="{62C338B2-A958-4527-81F0-59D0F8F97A25}" presName="rootComposite" presStyleCnt="0"/>
      <dgm:spPr/>
    </dgm:pt>
    <dgm:pt modelId="{550BC7E0-72C0-4F70-8B38-62BF95876193}" type="pres">
      <dgm:prSet presAssocID="{62C338B2-A958-4527-81F0-59D0F8F97A25}" presName="rootText" presStyleLbl="node1" presStyleIdx="1" presStyleCnt="2" custLinFactNeighborX="3344" custLinFactNeighborY="-28"/>
      <dgm:spPr/>
    </dgm:pt>
    <dgm:pt modelId="{03B97185-413E-499C-9503-B18440495A78}" type="pres">
      <dgm:prSet presAssocID="{62C338B2-A958-4527-81F0-59D0F8F97A25}" presName="rootConnector" presStyleLbl="node1" presStyleIdx="1" presStyleCnt="2"/>
      <dgm:spPr/>
    </dgm:pt>
    <dgm:pt modelId="{CB7249BB-8D16-47C6-9B06-028DD674F772}" type="pres">
      <dgm:prSet presAssocID="{62C338B2-A958-4527-81F0-59D0F8F97A25}" presName="childShape" presStyleCnt="0"/>
      <dgm:spPr/>
    </dgm:pt>
    <dgm:pt modelId="{F3575220-EAAD-4AF8-92A8-620BE7581A53}" type="pres">
      <dgm:prSet presAssocID="{A78B0CF2-D7E8-4C2E-841E-4CBE5D90C17D}" presName="Name13" presStyleLbl="parChTrans1D2" presStyleIdx="2" presStyleCnt="4"/>
      <dgm:spPr/>
    </dgm:pt>
    <dgm:pt modelId="{94E14C9E-46D5-40C2-A0A4-34FC09082360}" type="pres">
      <dgm:prSet presAssocID="{42594EA9-0C73-41E2-A27F-6EC9F970AA6B}" presName="childText" presStyleLbl="bgAcc1" presStyleIdx="2" presStyleCnt="4">
        <dgm:presLayoutVars>
          <dgm:bulletEnabled val="1"/>
        </dgm:presLayoutVars>
      </dgm:prSet>
      <dgm:spPr/>
    </dgm:pt>
    <dgm:pt modelId="{49E3F0AB-D9E2-48C9-8C77-3CE27C3C7AE7}" type="pres">
      <dgm:prSet presAssocID="{809A2952-3046-4D07-B186-9F644BA1D910}" presName="Name13" presStyleLbl="parChTrans1D2" presStyleIdx="3" presStyleCnt="4"/>
      <dgm:spPr/>
    </dgm:pt>
    <dgm:pt modelId="{28928A72-B165-43F4-9078-2B613546B795}" type="pres">
      <dgm:prSet presAssocID="{EDD81B38-586D-4EF2-AEA5-57AA1B6617F3}" presName="childText" presStyleLbl="bgAcc1" presStyleIdx="3" presStyleCnt="4">
        <dgm:presLayoutVars>
          <dgm:bulletEnabled val="1"/>
        </dgm:presLayoutVars>
      </dgm:prSet>
      <dgm:spPr/>
    </dgm:pt>
  </dgm:ptLst>
  <dgm:cxnLst>
    <dgm:cxn modelId="{BABB5F0F-2443-4714-A81C-B9C718CE0896}" type="presOf" srcId="{809A2952-3046-4D07-B186-9F644BA1D910}" destId="{49E3F0AB-D9E2-48C9-8C77-3CE27C3C7AE7}" srcOrd="0" destOrd="0" presId="urn:microsoft.com/office/officeart/2005/8/layout/hierarchy3"/>
    <dgm:cxn modelId="{3C0A9C1B-C991-41F4-B4CF-1E30B57614A8}" type="presOf" srcId="{9E6ED30B-221B-4415-A3DD-79E195DC77D2}" destId="{2BAA8815-555B-40AB-A76B-E5ED3A361F51}" srcOrd="0" destOrd="0" presId="urn:microsoft.com/office/officeart/2005/8/layout/hierarchy3"/>
    <dgm:cxn modelId="{BDC65420-E13E-444D-9B12-176745FBCB7D}" type="presOf" srcId="{62C338B2-A958-4527-81F0-59D0F8F97A25}" destId="{03B97185-413E-499C-9503-B18440495A78}" srcOrd="1" destOrd="0" presId="urn:microsoft.com/office/officeart/2005/8/layout/hierarchy3"/>
    <dgm:cxn modelId="{DA711628-1D10-465D-9E1F-D5F323D1C2F2}" srcId="{9E6ED30B-221B-4415-A3DD-79E195DC77D2}" destId="{94990D10-3CA4-42BF-9CBF-2B6C20BC2ED7}" srcOrd="0" destOrd="0" parTransId="{C1199BBF-C8C2-4065-BECB-38131A9465EB}" sibTransId="{611B9667-F557-4E64-8527-90A143680001}"/>
    <dgm:cxn modelId="{CCB78834-58A6-442B-9AC9-0ECEE6E61D46}" type="presOf" srcId="{7EA9B7C4-B73E-46FA-A204-3D43BC1990C0}" destId="{FC813B42-D0AB-4DCF-87E6-9BDD48FC9E98}" srcOrd="0" destOrd="0" presId="urn:microsoft.com/office/officeart/2005/8/layout/hierarchy3"/>
    <dgm:cxn modelId="{0020F33C-842C-4753-94A6-3E7ADDFC5D20}" type="presOf" srcId="{EDD81B38-586D-4EF2-AEA5-57AA1B6617F3}" destId="{28928A72-B165-43F4-9078-2B613546B795}" srcOrd="0" destOrd="0" presId="urn:microsoft.com/office/officeart/2005/8/layout/hierarchy3"/>
    <dgm:cxn modelId="{9F955760-5155-406B-A176-65F36769D54F}" type="presOf" srcId="{9E6ED30B-221B-4415-A3DD-79E195DC77D2}" destId="{0FDC4284-1C4B-4A5C-B4FF-8CD595FED5A8}" srcOrd="1" destOrd="0" presId="urn:microsoft.com/office/officeart/2005/8/layout/hierarchy3"/>
    <dgm:cxn modelId="{B23EA066-AF51-44F0-AD69-E2ACF9B02C99}" srcId="{62C338B2-A958-4527-81F0-59D0F8F97A25}" destId="{42594EA9-0C73-41E2-A27F-6EC9F970AA6B}" srcOrd="0" destOrd="0" parTransId="{A78B0CF2-D7E8-4C2E-841E-4CBE5D90C17D}" sibTransId="{274EA258-EF08-4213-95E5-D0F4879509DD}"/>
    <dgm:cxn modelId="{5E15596C-0375-4BE8-9517-01D31E9EA721}" srcId="{9E6ED30B-221B-4415-A3DD-79E195DC77D2}" destId="{7EA9B7C4-B73E-46FA-A204-3D43BC1990C0}" srcOrd="1" destOrd="0" parTransId="{71506E05-9779-4DCA-9BB3-EBFABC3E534E}" sibTransId="{32E296DF-8BC2-43F3-A572-685780AB41B9}"/>
    <dgm:cxn modelId="{7BFAD450-7B0D-4303-8586-9F9DA7717FE9}" type="presOf" srcId="{62C338B2-A958-4527-81F0-59D0F8F97A25}" destId="{550BC7E0-72C0-4F70-8B38-62BF95876193}" srcOrd="0" destOrd="0" presId="urn:microsoft.com/office/officeart/2005/8/layout/hierarchy3"/>
    <dgm:cxn modelId="{1E902A74-50EB-409C-AFE1-4872A9F3B16B}" srcId="{62C338B2-A958-4527-81F0-59D0F8F97A25}" destId="{EDD81B38-586D-4EF2-AEA5-57AA1B6617F3}" srcOrd="1" destOrd="0" parTransId="{809A2952-3046-4D07-B186-9F644BA1D910}" sibTransId="{E197E46E-A65B-4D11-AA3F-73E9D7415088}"/>
    <dgm:cxn modelId="{FC0B2778-F7EF-4168-9557-2EA0E44E6D72}" type="presOf" srcId="{D647BF4F-BFCA-4E8B-9F18-0A0A0918C1E5}" destId="{BF5BA5B3-E556-4C3F-83EF-2B5B57B4594A}" srcOrd="0" destOrd="0" presId="urn:microsoft.com/office/officeart/2005/8/layout/hierarchy3"/>
    <dgm:cxn modelId="{0609888C-F83E-41C6-8866-17B7845E44B7}" srcId="{D647BF4F-BFCA-4E8B-9F18-0A0A0918C1E5}" destId="{62C338B2-A958-4527-81F0-59D0F8F97A25}" srcOrd="1" destOrd="0" parTransId="{D0367CA1-0613-416D-8835-2280DE720A04}" sibTransId="{2862E3DA-7C6E-47C6-B357-56CA57C7C75E}"/>
    <dgm:cxn modelId="{A8EF50AA-9BD2-44BE-8D8D-6D38C27A9B6E}" type="presOf" srcId="{C1199BBF-C8C2-4065-BECB-38131A9465EB}" destId="{581C99E6-C7B1-4845-A630-D9F5D69CFDA8}" srcOrd="0" destOrd="0" presId="urn:microsoft.com/office/officeart/2005/8/layout/hierarchy3"/>
    <dgm:cxn modelId="{E87471AC-6203-401F-9127-E6B4B7DB7623}" srcId="{D647BF4F-BFCA-4E8B-9F18-0A0A0918C1E5}" destId="{9E6ED30B-221B-4415-A3DD-79E195DC77D2}" srcOrd="0" destOrd="0" parTransId="{5D7BAE04-EE03-4D6B-AB11-488FCA8BBEE8}" sibTransId="{3FA49CAD-07AC-4817-A46D-B797F97049E3}"/>
    <dgm:cxn modelId="{9C6F9FCB-E1E4-45A3-9AA4-AF20827BC405}" type="presOf" srcId="{A78B0CF2-D7E8-4C2E-841E-4CBE5D90C17D}" destId="{F3575220-EAAD-4AF8-92A8-620BE7581A53}" srcOrd="0" destOrd="0" presId="urn:microsoft.com/office/officeart/2005/8/layout/hierarchy3"/>
    <dgm:cxn modelId="{ACD999D7-7A61-446F-969D-5BBFD4F55EC5}" type="presOf" srcId="{71506E05-9779-4DCA-9BB3-EBFABC3E534E}" destId="{EF353E61-20FE-4093-A920-9CA3CABA16FD}" srcOrd="0" destOrd="0" presId="urn:microsoft.com/office/officeart/2005/8/layout/hierarchy3"/>
    <dgm:cxn modelId="{1F3B89E0-A4CB-49E5-9DFE-B8E452B994E8}" type="presOf" srcId="{42594EA9-0C73-41E2-A27F-6EC9F970AA6B}" destId="{94E14C9E-46D5-40C2-A0A4-34FC09082360}" srcOrd="0" destOrd="0" presId="urn:microsoft.com/office/officeart/2005/8/layout/hierarchy3"/>
    <dgm:cxn modelId="{8C6B80E7-8C7E-4A6F-B407-6C00F8E40903}" type="presOf" srcId="{94990D10-3CA4-42BF-9CBF-2B6C20BC2ED7}" destId="{307866F7-6B91-49F6-9911-D6862601F92F}" srcOrd="0" destOrd="0" presId="urn:microsoft.com/office/officeart/2005/8/layout/hierarchy3"/>
    <dgm:cxn modelId="{24B15D57-79EC-4D34-9C14-41EC7EC6F76A}" type="presParOf" srcId="{BF5BA5B3-E556-4C3F-83EF-2B5B57B4594A}" destId="{199A5D3B-D628-4288-8AB4-7E5FDBA2171C}" srcOrd="0" destOrd="0" presId="urn:microsoft.com/office/officeart/2005/8/layout/hierarchy3"/>
    <dgm:cxn modelId="{F0D337DA-308F-41F8-B99A-74659A7745A6}" type="presParOf" srcId="{199A5D3B-D628-4288-8AB4-7E5FDBA2171C}" destId="{DFB67696-BE82-4241-B242-DE4A83FFDB29}" srcOrd="0" destOrd="0" presId="urn:microsoft.com/office/officeart/2005/8/layout/hierarchy3"/>
    <dgm:cxn modelId="{0E18940E-8118-47AD-A254-90C8981DB6FE}" type="presParOf" srcId="{DFB67696-BE82-4241-B242-DE4A83FFDB29}" destId="{2BAA8815-555B-40AB-A76B-E5ED3A361F51}" srcOrd="0" destOrd="0" presId="urn:microsoft.com/office/officeart/2005/8/layout/hierarchy3"/>
    <dgm:cxn modelId="{BBC37673-319F-44EF-B70F-0C1005AE0C5D}" type="presParOf" srcId="{DFB67696-BE82-4241-B242-DE4A83FFDB29}" destId="{0FDC4284-1C4B-4A5C-B4FF-8CD595FED5A8}" srcOrd="1" destOrd="0" presId="urn:microsoft.com/office/officeart/2005/8/layout/hierarchy3"/>
    <dgm:cxn modelId="{610833A6-E371-4F82-8850-CAE9362C80DA}" type="presParOf" srcId="{199A5D3B-D628-4288-8AB4-7E5FDBA2171C}" destId="{196F5721-BE17-4957-B512-C474566A9D56}" srcOrd="1" destOrd="0" presId="urn:microsoft.com/office/officeart/2005/8/layout/hierarchy3"/>
    <dgm:cxn modelId="{94FBE9A3-0B04-416E-91AA-BDDACEA06483}" type="presParOf" srcId="{196F5721-BE17-4957-B512-C474566A9D56}" destId="{581C99E6-C7B1-4845-A630-D9F5D69CFDA8}" srcOrd="0" destOrd="0" presId="urn:microsoft.com/office/officeart/2005/8/layout/hierarchy3"/>
    <dgm:cxn modelId="{BFC16F36-EC23-449B-B5A1-7DFF87BB3C8D}" type="presParOf" srcId="{196F5721-BE17-4957-B512-C474566A9D56}" destId="{307866F7-6B91-49F6-9911-D6862601F92F}" srcOrd="1" destOrd="0" presId="urn:microsoft.com/office/officeart/2005/8/layout/hierarchy3"/>
    <dgm:cxn modelId="{497B532B-85E7-4029-8F49-495B354C9EB8}" type="presParOf" srcId="{196F5721-BE17-4957-B512-C474566A9D56}" destId="{EF353E61-20FE-4093-A920-9CA3CABA16FD}" srcOrd="2" destOrd="0" presId="urn:microsoft.com/office/officeart/2005/8/layout/hierarchy3"/>
    <dgm:cxn modelId="{B6A9CE69-99BD-4704-807D-3BB37D6F4742}" type="presParOf" srcId="{196F5721-BE17-4957-B512-C474566A9D56}" destId="{FC813B42-D0AB-4DCF-87E6-9BDD48FC9E98}" srcOrd="3" destOrd="0" presId="urn:microsoft.com/office/officeart/2005/8/layout/hierarchy3"/>
    <dgm:cxn modelId="{3562F198-8E3A-4F5B-A3C1-5A662D8EE6DC}" type="presParOf" srcId="{BF5BA5B3-E556-4C3F-83EF-2B5B57B4594A}" destId="{11B69982-63D6-467F-B79B-7CDCAF32ADDF}" srcOrd="1" destOrd="0" presId="urn:microsoft.com/office/officeart/2005/8/layout/hierarchy3"/>
    <dgm:cxn modelId="{C76B774E-8B2A-4F64-8F68-EF40F84B37FE}" type="presParOf" srcId="{11B69982-63D6-467F-B79B-7CDCAF32ADDF}" destId="{789C0DF3-8021-46FE-8146-36C0703F533A}" srcOrd="0" destOrd="0" presId="urn:microsoft.com/office/officeart/2005/8/layout/hierarchy3"/>
    <dgm:cxn modelId="{C43C3A87-9C70-4DE0-9E4C-A43CFFFE7BDD}" type="presParOf" srcId="{789C0DF3-8021-46FE-8146-36C0703F533A}" destId="{550BC7E0-72C0-4F70-8B38-62BF95876193}" srcOrd="0" destOrd="0" presId="urn:microsoft.com/office/officeart/2005/8/layout/hierarchy3"/>
    <dgm:cxn modelId="{6B971419-F22B-4467-87A7-3CF7BBAE963C}" type="presParOf" srcId="{789C0DF3-8021-46FE-8146-36C0703F533A}" destId="{03B97185-413E-499C-9503-B18440495A78}" srcOrd="1" destOrd="0" presId="urn:microsoft.com/office/officeart/2005/8/layout/hierarchy3"/>
    <dgm:cxn modelId="{4390C41C-7BF4-49D7-A790-7368B126D38D}" type="presParOf" srcId="{11B69982-63D6-467F-B79B-7CDCAF32ADDF}" destId="{CB7249BB-8D16-47C6-9B06-028DD674F772}" srcOrd="1" destOrd="0" presId="urn:microsoft.com/office/officeart/2005/8/layout/hierarchy3"/>
    <dgm:cxn modelId="{5174D055-3B2D-4233-ABCA-FA6C66C9AF1D}" type="presParOf" srcId="{CB7249BB-8D16-47C6-9B06-028DD674F772}" destId="{F3575220-EAAD-4AF8-92A8-620BE7581A53}" srcOrd="0" destOrd="0" presId="urn:microsoft.com/office/officeart/2005/8/layout/hierarchy3"/>
    <dgm:cxn modelId="{F2D36B42-D0BA-4C11-AF74-67BC04614906}" type="presParOf" srcId="{CB7249BB-8D16-47C6-9B06-028DD674F772}" destId="{94E14C9E-46D5-40C2-A0A4-34FC09082360}" srcOrd="1" destOrd="0" presId="urn:microsoft.com/office/officeart/2005/8/layout/hierarchy3"/>
    <dgm:cxn modelId="{44B538FA-64CD-4721-984F-E0475609C158}" type="presParOf" srcId="{CB7249BB-8D16-47C6-9B06-028DD674F772}" destId="{49E3F0AB-D9E2-48C9-8C77-3CE27C3C7AE7}" srcOrd="2" destOrd="0" presId="urn:microsoft.com/office/officeart/2005/8/layout/hierarchy3"/>
    <dgm:cxn modelId="{946EE16F-163E-40B7-9E91-1257F9657409}" type="presParOf" srcId="{CB7249BB-8D16-47C6-9B06-028DD674F772}" destId="{28928A72-B165-43F4-9078-2B613546B795}"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A8815-555B-40AB-A76B-E5ED3A361F51}">
      <dsp:nvSpPr>
        <dsp:cNvPr id="0" name=""/>
        <dsp:cNvSpPr/>
      </dsp:nvSpPr>
      <dsp:spPr>
        <a:xfrm>
          <a:off x="1211634" y="4"/>
          <a:ext cx="3100149" cy="1550074"/>
        </a:xfrm>
        <a:prstGeom prst="roundRect">
          <a:avLst>
            <a:gd name="adj" fmla="val 10000"/>
          </a:avLst>
        </a:prstGeom>
        <a:solidFill>
          <a:schemeClr val="lt1"/>
        </a:solidFill>
        <a:ln w="19050" cap="flat" cmpd="sng" algn="ctr">
          <a:no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JO" sz="2400" kern="1200" dirty="0"/>
            <a:t>تذكّرُ الآيةُ المؤمنين بنعمةِ إرسال </a:t>
          </a:r>
          <a:r>
            <a:rPr lang="ar-JO" sz="2400" kern="1200" dirty="0">
              <a:solidFill>
                <a:srgbClr val="FF0000"/>
              </a:solidFill>
            </a:rPr>
            <a:t>سيدنا محمد عليه السلام </a:t>
          </a:r>
          <a:r>
            <a:rPr lang="ar-JO" sz="2400" kern="1200" dirty="0"/>
            <a:t>عليهم ... ما آثارُ هذه النعمة </a:t>
          </a:r>
          <a:r>
            <a:rPr lang="ar-JO" sz="3700" kern="1200" dirty="0"/>
            <a:t>؟</a:t>
          </a:r>
          <a:endParaRPr lang="en-US" sz="3700" kern="1200" dirty="0"/>
        </a:p>
      </dsp:txBody>
      <dsp:txXfrm>
        <a:off x="1257034" y="45404"/>
        <a:ext cx="3009349" cy="1459274"/>
      </dsp:txXfrm>
    </dsp:sp>
    <dsp:sp modelId="{581C99E6-C7B1-4845-A630-D9F5D69CFDA8}">
      <dsp:nvSpPr>
        <dsp:cNvPr id="0" name=""/>
        <dsp:cNvSpPr/>
      </dsp:nvSpPr>
      <dsp:spPr>
        <a:xfrm>
          <a:off x="1521649" y="1550078"/>
          <a:ext cx="257163" cy="1442824"/>
        </a:xfrm>
        <a:custGeom>
          <a:avLst/>
          <a:gdLst/>
          <a:ahLst/>
          <a:cxnLst/>
          <a:rect l="0" t="0" r="0" b="0"/>
          <a:pathLst>
            <a:path>
              <a:moveTo>
                <a:pt x="0" y="0"/>
              </a:moveTo>
              <a:lnTo>
                <a:pt x="0" y="1442824"/>
              </a:lnTo>
              <a:lnTo>
                <a:pt x="257163" y="1442824"/>
              </a:lnTo>
            </a:path>
          </a:pathLst>
        </a:custGeom>
        <a:noFill/>
        <a:ln w="19050" cap="flat" cmpd="sng" algn="ctr">
          <a:noFill/>
          <a:prstDash val="solid"/>
          <a:miter lim="800000"/>
        </a:ln>
        <a:effectLst/>
      </dsp:spPr>
      <dsp:style>
        <a:lnRef idx="2">
          <a:scrgbClr r="0" g="0" b="0"/>
        </a:lnRef>
        <a:fillRef idx="0">
          <a:scrgbClr r="0" g="0" b="0"/>
        </a:fillRef>
        <a:effectRef idx="0">
          <a:scrgbClr r="0" g="0" b="0"/>
        </a:effectRef>
        <a:fontRef idx="minor"/>
      </dsp:style>
    </dsp:sp>
    <dsp:sp modelId="{307866F7-6B91-49F6-9911-D6862601F92F}">
      <dsp:nvSpPr>
        <dsp:cNvPr id="0" name=""/>
        <dsp:cNvSpPr/>
      </dsp:nvSpPr>
      <dsp:spPr>
        <a:xfrm>
          <a:off x="1778813" y="2217866"/>
          <a:ext cx="3038344" cy="1550074"/>
        </a:xfrm>
        <a:prstGeom prst="roundRect">
          <a:avLst>
            <a:gd name="adj" fmla="val 10000"/>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JO" sz="2400" kern="1200" dirty="0">
              <a:solidFill>
                <a:srgbClr val="FF0000"/>
              </a:solidFill>
            </a:rPr>
            <a:t>3-</a:t>
          </a:r>
          <a:r>
            <a:rPr lang="ar-JO" sz="2400" kern="1200" dirty="0"/>
            <a:t> تعليمُهم الكتابَ والحكمة ، وهما (القرآن وما فيه من أحكام وتشريعات تنظم حياتهم ، والسنة وما فيها من تطبيق عملي لآيات القرآن).</a:t>
          </a:r>
          <a:endParaRPr lang="en-US" sz="2400" kern="1200" dirty="0"/>
        </a:p>
      </dsp:txBody>
      <dsp:txXfrm>
        <a:off x="1824213" y="2263266"/>
        <a:ext cx="2947544" cy="1459274"/>
      </dsp:txXfrm>
    </dsp:sp>
    <dsp:sp modelId="{EF353E61-20FE-4093-A920-9CA3CABA16FD}">
      <dsp:nvSpPr>
        <dsp:cNvPr id="0" name=""/>
        <dsp:cNvSpPr/>
      </dsp:nvSpPr>
      <dsp:spPr>
        <a:xfrm>
          <a:off x="1521649" y="1550078"/>
          <a:ext cx="315743" cy="3101017"/>
        </a:xfrm>
        <a:custGeom>
          <a:avLst/>
          <a:gdLst/>
          <a:ahLst/>
          <a:cxnLst/>
          <a:rect l="0" t="0" r="0" b="0"/>
          <a:pathLst>
            <a:path>
              <a:moveTo>
                <a:pt x="0" y="0"/>
              </a:moveTo>
              <a:lnTo>
                <a:pt x="0" y="3101017"/>
              </a:lnTo>
              <a:lnTo>
                <a:pt x="315743" y="3101017"/>
              </a:lnTo>
            </a:path>
          </a:pathLst>
        </a:custGeom>
        <a:noFill/>
        <a:ln w="19050" cap="flat" cmpd="sng" algn="ctr">
          <a:noFill/>
          <a:prstDash val="solid"/>
          <a:miter lim="800000"/>
        </a:ln>
        <a:effectLst/>
      </dsp:spPr>
      <dsp:style>
        <a:lnRef idx="2">
          <a:scrgbClr r="0" g="0" b="0"/>
        </a:lnRef>
        <a:fillRef idx="0">
          <a:scrgbClr r="0" g="0" b="0"/>
        </a:fillRef>
        <a:effectRef idx="0">
          <a:scrgbClr r="0" g="0" b="0"/>
        </a:effectRef>
        <a:fontRef idx="minor"/>
      </dsp:style>
    </dsp:sp>
    <dsp:sp modelId="{FC813B42-D0AB-4DCF-87E6-9BDD48FC9E98}">
      <dsp:nvSpPr>
        <dsp:cNvPr id="0" name=""/>
        <dsp:cNvSpPr/>
      </dsp:nvSpPr>
      <dsp:spPr>
        <a:xfrm>
          <a:off x="1837393" y="3876058"/>
          <a:ext cx="2480119" cy="1550074"/>
        </a:xfrm>
        <a:prstGeom prst="roundRect">
          <a:avLst>
            <a:gd name="adj" fmla="val 10000"/>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JO" sz="2400" kern="1200" dirty="0">
              <a:solidFill>
                <a:srgbClr val="FF0000"/>
              </a:solidFill>
            </a:rPr>
            <a:t>4-</a:t>
          </a:r>
          <a:r>
            <a:rPr lang="ar-JO" sz="2400" kern="1200" dirty="0"/>
            <a:t> تعليمُهم ما لم يكونوا يعلمون من أصولِ العقيدةِ والتوحيدِ وأمورش الغيب. بعث ، جنة ، نار...</a:t>
          </a:r>
          <a:endParaRPr lang="en-US" sz="2400" kern="1200" dirty="0"/>
        </a:p>
      </dsp:txBody>
      <dsp:txXfrm>
        <a:off x="1882793" y="3921458"/>
        <a:ext cx="2389319" cy="1459274"/>
      </dsp:txXfrm>
    </dsp:sp>
    <dsp:sp modelId="{550BC7E0-72C0-4F70-8B38-62BF95876193}">
      <dsp:nvSpPr>
        <dsp:cNvPr id="0" name=""/>
        <dsp:cNvSpPr/>
      </dsp:nvSpPr>
      <dsp:spPr>
        <a:xfrm>
          <a:off x="5152792" y="4"/>
          <a:ext cx="3100149" cy="1550074"/>
        </a:xfrm>
        <a:prstGeom prst="roundRect">
          <a:avLst>
            <a:gd name="adj" fmla="val 10000"/>
          </a:avLst>
        </a:prstGeom>
        <a:solidFill>
          <a:schemeClr val="lt1"/>
        </a:solidFill>
        <a:ln w="19050" cap="flat" cmpd="sng" algn="ctr">
          <a:no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JO" sz="2400" kern="1200" dirty="0">
              <a:solidFill>
                <a:srgbClr val="002060"/>
              </a:solidFill>
            </a:rPr>
            <a:t>قال تعالى « كما أرسلنا فيكم رسولا منكم </a:t>
          </a:r>
          <a:r>
            <a:rPr lang="ar-JO" sz="2400" kern="1200" dirty="0">
              <a:solidFill>
                <a:srgbClr val="FF0000"/>
              </a:solidFill>
            </a:rPr>
            <a:t>يتلو</a:t>
          </a:r>
          <a:r>
            <a:rPr lang="ar-JO" sz="2400" kern="1200" dirty="0">
              <a:solidFill>
                <a:srgbClr val="002060"/>
              </a:solidFill>
            </a:rPr>
            <a:t> عليكم آياتِنا و</a:t>
          </a:r>
          <a:r>
            <a:rPr lang="ar-JO" sz="2400" kern="1200" dirty="0">
              <a:solidFill>
                <a:srgbClr val="FF0000"/>
              </a:solidFill>
            </a:rPr>
            <a:t>يزكيكم</a:t>
          </a:r>
          <a:r>
            <a:rPr lang="ar-JO" sz="2400" kern="1200" dirty="0">
              <a:solidFill>
                <a:srgbClr val="002060"/>
              </a:solidFill>
            </a:rPr>
            <a:t> و</a:t>
          </a:r>
          <a:r>
            <a:rPr lang="ar-JO" sz="2400" kern="1200" dirty="0">
              <a:solidFill>
                <a:srgbClr val="FF0000"/>
              </a:solidFill>
            </a:rPr>
            <a:t>يعلمكم </a:t>
          </a:r>
          <a:r>
            <a:rPr lang="ar-JO" sz="2400" kern="1200" dirty="0">
              <a:solidFill>
                <a:srgbClr val="002060"/>
              </a:solidFill>
            </a:rPr>
            <a:t>الكتابَ والحكمة و</a:t>
          </a:r>
          <a:r>
            <a:rPr lang="ar-JO" sz="2400" kern="1200" dirty="0">
              <a:solidFill>
                <a:srgbClr val="FF0000"/>
              </a:solidFill>
            </a:rPr>
            <a:t>يعلمكم</a:t>
          </a:r>
          <a:r>
            <a:rPr lang="ar-JO" sz="2400" kern="1200" dirty="0">
              <a:solidFill>
                <a:srgbClr val="002060"/>
              </a:solidFill>
            </a:rPr>
            <a:t> ما لم تكونوا تعلمون».</a:t>
          </a:r>
          <a:endParaRPr lang="en-US" sz="2400" kern="1200" dirty="0">
            <a:solidFill>
              <a:srgbClr val="002060"/>
            </a:solidFill>
          </a:endParaRPr>
        </a:p>
      </dsp:txBody>
      <dsp:txXfrm>
        <a:off x="5198192" y="45404"/>
        <a:ext cx="3009349" cy="1459274"/>
      </dsp:txXfrm>
    </dsp:sp>
    <dsp:sp modelId="{F3575220-EAAD-4AF8-92A8-620BE7581A53}">
      <dsp:nvSpPr>
        <dsp:cNvPr id="0" name=""/>
        <dsp:cNvSpPr/>
      </dsp:nvSpPr>
      <dsp:spPr>
        <a:xfrm>
          <a:off x="5462807" y="1550078"/>
          <a:ext cx="206345" cy="1162989"/>
        </a:xfrm>
        <a:custGeom>
          <a:avLst/>
          <a:gdLst/>
          <a:ahLst/>
          <a:cxnLst/>
          <a:rect l="0" t="0" r="0" b="0"/>
          <a:pathLst>
            <a:path>
              <a:moveTo>
                <a:pt x="0" y="0"/>
              </a:moveTo>
              <a:lnTo>
                <a:pt x="0" y="1162989"/>
              </a:lnTo>
              <a:lnTo>
                <a:pt x="206345" y="1162989"/>
              </a:lnTo>
            </a:path>
          </a:pathLst>
        </a:custGeom>
        <a:noFill/>
        <a:ln w="19050" cap="flat" cmpd="sng" algn="ctr">
          <a:noFill/>
          <a:prstDash val="solid"/>
          <a:miter lim="800000"/>
        </a:ln>
        <a:effectLst/>
      </dsp:spPr>
      <dsp:style>
        <a:lnRef idx="2">
          <a:scrgbClr r="0" g="0" b="0"/>
        </a:lnRef>
        <a:fillRef idx="0">
          <a:scrgbClr r="0" g="0" b="0"/>
        </a:fillRef>
        <a:effectRef idx="0">
          <a:scrgbClr r="0" g="0" b="0"/>
        </a:effectRef>
        <a:fontRef idx="minor"/>
      </dsp:style>
    </dsp:sp>
    <dsp:sp modelId="{94E14C9E-46D5-40C2-A0A4-34FC09082360}">
      <dsp:nvSpPr>
        <dsp:cNvPr id="0" name=""/>
        <dsp:cNvSpPr/>
      </dsp:nvSpPr>
      <dsp:spPr>
        <a:xfrm>
          <a:off x="5669152" y="1938031"/>
          <a:ext cx="2480119" cy="1550074"/>
        </a:xfrm>
        <a:prstGeom prst="roundRect">
          <a:avLst>
            <a:gd name="adj" fmla="val 10000"/>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ar-JO" sz="2800" kern="1200" dirty="0">
              <a:solidFill>
                <a:srgbClr val="FF0000"/>
              </a:solidFill>
            </a:rPr>
            <a:t>1- </a:t>
          </a:r>
          <a:r>
            <a:rPr lang="ar-JO" sz="2800" kern="1200" dirty="0"/>
            <a:t>تلاوةُ آياتِ الله التي فيها صلاحُهم في الدنيا ونجاتُهم في الآخرة .</a:t>
          </a:r>
          <a:endParaRPr lang="en-US" sz="2800" kern="1200" dirty="0"/>
        </a:p>
      </dsp:txBody>
      <dsp:txXfrm>
        <a:off x="5714552" y="1983431"/>
        <a:ext cx="2389319" cy="1459274"/>
      </dsp:txXfrm>
    </dsp:sp>
    <dsp:sp modelId="{49E3F0AB-D9E2-48C9-8C77-3CE27C3C7AE7}">
      <dsp:nvSpPr>
        <dsp:cNvPr id="0" name=""/>
        <dsp:cNvSpPr/>
      </dsp:nvSpPr>
      <dsp:spPr>
        <a:xfrm>
          <a:off x="5462807" y="1550078"/>
          <a:ext cx="206345" cy="3100583"/>
        </a:xfrm>
        <a:custGeom>
          <a:avLst/>
          <a:gdLst/>
          <a:ahLst/>
          <a:cxnLst/>
          <a:rect l="0" t="0" r="0" b="0"/>
          <a:pathLst>
            <a:path>
              <a:moveTo>
                <a:pt x="0" y="0"/>
              </a:moveTo>
              <a:lnTo>
                <a:pt x="0" y="3100583"/>
              </a:lnTo>
              <a:lnTo>
                <a:pt x="206345" y="3100583"/>
              </a:lnTo>
            </a:path>
          </a:pathLst>
        </a:custGeom>
        <a:noFill/>
        <a:ln w="19050" cap="flat" cmpd="sng" algn="ctr">
          <a:noFill/>
          <a:prstDash val="solid"/>
          <a:miter lim="800000"/>
        </a:ln>
        <a:effectLst/>
      </dsp:spPr>
      <dsp:style>
        <a:lnRef idx="2">
          <a:scrgbClr r="0" g="0" b="0"/>
        </a:lnRef>
        <a:fillRef idx="0">
          <a:scrgbClr r="0" g="0" b="0"/>
        </a:fillRef>
        <a:effectRef idx="0">
          <a:scrgbClr r="0" g="0" b="0"/>
        </a:effectRef>
        <a:fontRef idx="minor"/>
      </dsp:style>
    </dsp:sp>
    <dsp:sp modelId="{28928A72-B165-43F4-9078-2B613546B795}">
      <dsp:nvSpPr>
        <dsp:cNvPr id="0" name=""/>
        <dsp:cNvSpPr/>
      </dsp:nvSpPr>
      <dsp:spPr>
        <a:xfrm>
          <a:off x="5669152" y="3875624"/>
          <a:ext cx="2480119" cy="1550074"/>
        </a:xfrm>
        <a:prstGeom prst="roundRect">
          <a:avLst>
            <a:gd name="adj" fmla="val 10000"/>
          </a:avLst>
        </a:prstGeom>
        <a:solidFill>
          <a:schemeClr val="lt1">
            <a:alpha val="90000"/>
            <a:hueOff val="0"/>
            <a:satOff val="0"/>
            <a:lumOff val="0"/>
            <a:alphaOff val="0"/>
          </a:schemeClr>
        </a:solid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JO" sz="2400" kern="1200" dirty="0">
              <a:solidFill>
                <a:srgbClr val="FF0000"/>
              </a:solidFill>
            </a:rPr>
            <a:t>2-</a:t>
          </a:r>
          <a:r>
            <a:rPr lang="ar-JO" sz="2400" kern="1200" dirty="0"/>
            <a:t> تطهيرُ نفوسِهم من رذائلِ الجاهلية ودنسِها وتربيتهم على الأخلاق والقيم الفاضلة .</a:t>
          </a:r>
          <a:endParaRPr lang="en-US" sz="2400" kern="1200" dirty="0"/>
        </a:p>
      </dsp:txBody>
      <dsp:txXfrm>
        <a:off x="5714552" y="3921024"/>
        <a:ext cx="2389319" cy="14592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dirty="0"/>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F9D7A4DD-9203-46FB-A945-6001B5BC6A90}" type="datetimeFigureOut">
              <a:rPr lang="en-US" smtClean="0"/>
              <a:t>12/2/2024</a:t>
            </a:fld>
            <a:endParaRPr lang="en-US"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FD2693A3-4F99-4B3A-A5D2-71B4C9E3F264}" type="slidenum">
              <a:rPr lang="en-US" smtClean="0"/>
              <a:t>‹#›</a:t>
            </a:fld>
            <a:endParaRPr lang="en-US" dirty="0"/>
          </a:p>
        </p:txBody>
      </p:sp>
    </p:spTree>
    <p:extLst>
      <p:ext uri="{BB962C8B-B14F-4D97-AF65-F5344CB8AC3E}">
        <p14:creationId xmlns:p14="http://schemas.microsoft.com/office/powerpoint/2010/main" val="40200611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GB" dirty="0"/>
          </a:p>
        </p:txBody>
      </p:sp>
      <p:sp>
        <p:nvSpPr>
          <p:cNvPr id="4" name="عنصر نائب لرقم الشريحة 3"/>
          <p:cNvSpPr>
            <a:spLocks noGrp="1"/>
          </p:cNvSpPr>
          <p:nvPr>
            <p:ph type="sldNum" sz="quarter" idx="5"/>
          </p:nvPr>
        </p:nvSpPr>
        <p:spPr/>
        <p:txBody>
          <a:bodyPr/>
          <a:lstStyle/>
          <a:p>
            <a:fld id="{FD2693A3-4F99-4B3A-A5D2-71B4C9E3F264}" type="slidenum">
              <a:rPr lang="en-US" smtClean="0"/>
              <a:t>6</a:t>
            </a:fld>
            <a:endParaRPr lang="en-US" dirty="0"/>
          </a:p>
        </p:txBody>
      </p:sp>
    </p:spTree>
    <p:extLst>
      <p:ext uri="{BB962C8B-B14F-4D97-AF65-F5344CB8AC3E}">
        <p14:creationId xmlns:p14="http://schemas.microsoft.com/office/powerpoint/2010/main" val="72760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5"/>
          </p:nvPr>
        </p:nvSpPr>
        <p:spPr/>
        <p:txBody>
          <a:bodyPr/>
          <a:lstStyle/>
          <a:p>
            <a:fld id="{FD2693A3-4F99-4B3A-A5D2-71B4C9E3F264}" type="slidenum">
              <a:rPr lang="en-US" smtClean="0"/>
              <a:t>12</a:t>
            </a:fld>
            <a:endParaRPr lang="en-US" dirty="0"/>
          </a:p>
        </p:txBody>
      </p:sp>
    </p:spTree>
    <p:extLst>
      <p:ext uri="{BB962C8B-B14F-4D97-AF65-F5344CB8AC3E}">
        <p14:creationId xmlns:p14="http://schemas.microsoft.com/office/powerpoint/2010/main" val="399441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50CAE2-CE7E-7586-CA36-1C443827685F}"/>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07852341-EB44-D559-B463-A6B693D971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3FE4DC42-95C4-7FA4-8C85-6D23BE8861A0}"/>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3072B856-D3E9-35B0-96FE-0D2ACC2CB686}"/>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E93ABE98-65A2-8B76-856C-C43C29ACBC23}"/>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68126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6251E0D-3730-B278-22A8-5DA73023F7C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BE190163-9F88-9028-C8DE-778C24A0A9B1}"/>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AF3F3C76-8E1F-54E1-9FA7-EE547A178DFA}"/>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2B356435-EAFA-360E-1492-619C356CB100}"/>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981B6CAF-1ED4-C8A4-3A9D-123E307DEEE5}"/>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332287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8907DBA-1948-A3B0-2903-1C211148758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8FFACC1D-06A3-4F6B-EB7F-3F102DD214F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CEACA0F-AE41-FDCA-87E7-55EFF65D4859}"/>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6175B0C7-76B3-66E4-DB99-A43A94907F84}"/>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E2665E1F-4B38-8650-BB1C-E0E1FB57EF53}"/>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386589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F95F7F-1668-005C-AA85-8AF5B2F891EA}"/>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5257FDA-461E-2905-8B62-53C21AF8523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6360B0E9-834B-B17C-A9B8-B6E19556160C}"/>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C5053A11-1BE5-10F8-5082-0F9B755B8E26}"/>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B7E24DD6-F184-1E93-43B8-F5043EE4D44C}"/>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96575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8F0DAC6-BA8D-45AB-9D98-1FD83CA13E6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69A8FF27-8E40-E962-BA3A-00FB29568F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6DD0470F-ACD8-FE93-C908-D50EAF0E0FD4}"/>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26FD4EB6-D71B-F8A8-9A1B-1938B807BC95}"/>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5CE3C850-F077-B402-3C54-7B3D7B5B7B13}"/>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286292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F00E82-FD62-907A-EDBC-F3F95F5A6E6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8A5B2A0E-9766-0F69-4168-160E4BDD604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457337F6-8F93-43DE-CF9D-8741FB9BADA8}"/>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0D350E67-A291-0958-2BEE-16DC6FD6A11D}"/>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6" name="عنصر نائب للتذييل 5">
            <a:extLst>
              <a:ext uri="{FF2B5EF4-FFF2-40B4-BE49-F238E27FC236}">
                <a16:creationId xmlns:a16="http://schemas.microsoft.com/office/drawing/2014/main" id="{98A3AA75-82BB-AEB5-D211-4F873BC524C1}"/>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0E693D7E-E48E-0F97-F6E5-AFF1B423DED6}"/>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210987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734BD2-3FB4-28DA-6007-BA3D89AF061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4784E650-C054-DFAE-3371-573D1E8831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48CA196-959F-9E08-74BA-5502AF6433A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63C5DD2F-A24C-16A1-FCEC-DB1370524D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F61CAA3-A4D4-79F6-7BBE-EDFF779783A8}"/>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EB3A217C-1D06-90EB-3E3D-045F8733544A}"/>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8" name="عنصر نائب للتذييل 7">
            <a:extLst>
              <a:ext uri="{FF2B5EF4-FFF2-40B4-BE49-F238E27FC236}">
                <a16:creationId xmlns:a16="http://schemas.microsoft.com/office/drawing/2014/main" id="{59FAA2E7-61B1-D5F3-1344-673356D2EB06}"/>
              </a:ext>
            </a:extLst>
          </p:cNvPr>
          <p:cNvSpPr>
            <a:spLocks noGrp="1"/>
          </p:cNvSpPr>
          <p:nvPr>
            <p:ph type="ftr" sz="quarter" idx="11"/>
          </p:nvPr>
        </p:nvSpPr>
        <p:spPr/>
        <p:txBody>
          <a:bodyPr/>
          <a:lstStyle/>
          <a:p>
            <a:endParaRPr lang="en-US" dirty="0"/>
          </a:p>
        </p:txBody>
      </p:sp>
      <p:sp>
        <p:nvSpPr>
          <p:cNvPr id="9" name="عنصر نائب لرقم الشريحة 8">
            <a:extLst>
              <a:ext uri="{FF2B5EF4-FFF2-40B4-BE49-F238E27FC236}">
                <a16:creationId xmlns:a16="http://schemas.microsoft.com/office/drawing/2014/main" id="{F2918A37-2420-7B32-93AC-4E5A3E102D0F}"/>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103738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28106B-40A3-5F9E-20D7-DDD8B8FEB85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C5865AA1-14D8-5EE3-E619-76C963DEA40F}"/>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4" name="عنصر نائب للتذييل 3">
            <a:extLst>
              <a:ext uri="{FF2B5EF4-FFF2-40B4-BE49-F238E27FC236}">
                <a16:creationId xmlns:a16="http://schemas.microsoft.com/office/drawing/2014/main" id="{AD7D34F6-EE09-D928-77FD-E34200FDC1B2}"/>
              </a:ext>
            </a:extLst>
          </p:cNvPr>
          <p:cNvSpPr>
            <a:spLocks noGrp="1"/>
          </p:cNvSpPr>
          <p:nvPr>
            <p:ph type="ftr" sz="quarter" idx="11"/>
          </p:nvPr>
        </p:nvSpPr>
        <p:spPr/>
        <p:txBody>
          <a:bodyPr/>
          <a:lstStyle/>
          <a:p>
            <a:endParaRPr lang="en-US" dirty="0"/>
          </a:p>
        </p:txBody>
      </p:sp>
      <p:sp>
        <p:nvSpPr>
          <p:cNvPr id="5" name="عنصر نائب لرقم الشريحة 4">
            <a:extLst>
              <a:ext uri="{FF2B5EF4-FFF2-40B4-BE49-F238E27FC236}">
                <a16:creationId xmlns:a16="http://schemas.microsoft.com/office/drawing/2014/main" id="{ED287C7F-8DA3-EEB1-1B91-A01FBE668082}"/>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351072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E2D90581-190B-F86B-B4EE-4F15F81FD94D}"/>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3" name="عنصر نائب للتذييل 2">
            <a:extLst>
              <a:ext uri="{FF2B5EF4-FFF2-40B4-BE49-F238E27FC236}">
                <a16:creationId xmlns:a16="http://schemas.microsoft.com/office/drawing/2014/main" id="{1A5D94F2-23BD-131F-C1A6-8AB2C5EE9950}"/>
              </a:ext>
            </a:extLst>
          </p:cNvPr>
          <p:cNvSpPr>
            <a:spLocks noGrp="1"/>
          </p:cNvSpPr>
          <p:nvPr>
            <p:ph type="ftr" sz="quarter" idx="11"/>
          </p:nvPr>
        </p:nvSpPr>
        <p:spPr/>
        <p:txBody>
          <a:bodyPr/>
          <a:lstStyle/>
          <a:p>
            <a:endParaRPr lang="en-US" dirty="0"/>
          </a:p>
        </p:txBody>
      </p:sp>
      <p:sp>
        <p:nvSpPr>
          <p:cNvPr id="4" name="عنصر نائب لرقم الشريحة 3">
            <a:extLst>
              <a:ext uri="{FF2B5EF4-FFF2-40B4-BE49-F238E27FC236}">
                <a16:creationId xmlns:a16="http://schemas.microsoft.com/office/drawing/2014/main" id="{C1B1DF3F-CAF0-EAA6-7AFC-33FE623B9A0F}"/>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225469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91841E-FCC9-855D-0C0C-B52EE914D78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C2948213-D87E-8236-DA51-05AFAE4854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6CA7F951-C591-45A1-318C-837718D5B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C0A749DB-B4F3-1E7C-F3AF-46CDDE5F2B7A}"/>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6" name="عنصر نائب للتذييل 5">
            <a:extLst>
              <a:ext uri="{FF2B5EF4-FFF2-40B4-BE49-F238E27FC236}">
                <a16:creationId xmlns:a16="http://schemas.microsoft.com/office/drawing/2014/main" id="{5554AD60-5FF3-EE52-98BC-48D15E02D00B}"/>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BD51A0D2-03A9-48DF-9320-3C7AEC2937A0}"/>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339597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9AEA05-426D-6291-FD92-3BC8F58F538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C5D409B9-7286-BEAD-6C92-C16FA71B3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a:extLst>
              <a:ext uri="{FF2B5EF4-FFF2-40B4-BE49-F238E27FC236}">
                <a16:creationId xmlns:a16="http://schemas.microsoft.com/office/drawing/2014/main" id="{12F495D3-9E4D-851E-A91F-66A5D15C1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3242FF2-4625-4293-AC3C-59113DD7B366}"/>
              </a:ext>
            </a:extLst>
          </p:cNvPr>
          <p:cNvSpPr>
            <a:spLocks noGrp="1"/>
          </p:cNvSpPr>
          <p:nvPr>
            <p:ph type="dt" sz="half" idx="10"/>
          </p:nvPr>
        </p:nvSpPr>
        <p:spPr/>
        <p:txBody>
          <a:bodyPr/>
          <a:lstStyle/>
          <a:p>
            <a:fld id="{6CB83ACD-A423-4F07-A649-24F49C1034E6}" type="datetimeFigureOut">
              <a:rPr lang="en-US" smtClean="0"/>
              <a:t>12/2/2024</a:t>
            </a:fld>
            <a:endParaRPr lang="en-US" dirty="0"/>
          </a:p>
        </p:txBody>
      </p:sp>
      <p:sp>
        <p:nvSpPr>
          <p:cNvPr id="6" name="عنصر نائب للتذييل 5">
            <a:extLst>
              <a:ext uri="{FF2B5EF4-FFF2-40B4-BE49-F238E27FC236}">
                <a16:creationId xmlns:a16="http://schemas.microsoft.com/office/drawing/2014/main" id="{D2AE1D69-D48F-FA79-72A6-DCF160CB8134}"/>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8706F0EC-4BBB-8F59-92E1-1E606DB779EA}"/>
              </a:ext>
            </a:extLst>
          </p:cNvPr>
          <p:cNvSpPr>
            <a:spLocks noGrp="1"/>
          </p:cNvSpPr>
          <p:nvPr>
            <p:ph type="sldNum" sz="quarter" idx="12"/>
          </p:nvPr>
        </p:nvSpPr>
        <p:spPr/>
        <p:txBody>
          <a:bodyPr/>
          <a:lstStyle/>
          <a:p>
            <a:fld id="{B785FAF2-5B63-400A-9EBD-B28E1AED9023}" type="slidenum">
              <a:rPr lang="en-US" smtClean="0"/>
              <a:t>‹#›</a:t>
            </a:fld>
            <a:endParaRPr lang="en-US" dirty="0"/>
          </a:p>
        </p:txBody>
      </p:sp>
    </p:spTree>
    <p:extLst>
      <p:ext uri="{BB962C8B-B14F-4D97-AF65-F5344CB8AC3E}">
        <p14:creationId xmlns:p14="http://schemas.microsoft.com/office/powerpoint/2010/main" val="229251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316598E2-A8EC-2B73-80D0-F6A65472466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60ACBBC3-3F68-470D-98E3-E4EF91CA081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7443C50-11B8-EA72-5ECE-462DCC6E71E5}"/>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6CB83ACD-A423-4F07-A649-24F49C1034E6}" type="datetimeFigureOut">
              <a:rPr lang="en-US" smtClean="0"/>
              <a:t>12/2/2024</a:t>
            </a:fld>
            <a:endParaRPr lang="en-US" dirty="0"/>
          </a:p>
        </p:txBody>
      </p:sp>
      <p:sp>
        <p:nvSpPr>
          <p:cNvPr id="5" name="عنصر نائب للتذييل 4">
            <a:extLst>
              <a:ext uri="{FF2B5EF4-FFF2-40B4-BE49-F238E27FC236}">
                <a16:creationId xmlns:a16="http://schemas.microsoft.com/office/drawing/2014/main" id="{C4F39927-B427-AB88-0F2F-4386D485F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en-US" dirty="0"/>
          </a:p>
        </p:txBody>
      </p:sp>
      <p:sp>
        <p:nvSpPr>
          <p:cNvPr id="6" name="عنصر نائب لرقم الشريحة 5">
            <a:extLst>
              <a:ext uri="{FF2B5EF4-FFF2-40B4-BE49-F238E27FC236}">
                <a16:creationId xmlns:a16="http://schemas.microsoft.com/office/drawing/2014/main" id="{3EBB11ED-2611-49E9-CA4B-CB81EC68419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B785FAF2-5B63-400A-9EBD-B28E1AED9023}" type="slidenum">
              <a:rPr lang="en-US" smtClean="0"/>
              <a:t>‹#›</a:t>
            </a:fld>
            <a:endParaRPr lang="en-US" dirty="0"/>
          </a:p>
        </p:txBody>
      </p:sp>
    </p:spTree>
    <p:extLst>
      <p:ext uri="{BB962C8B-B14F-4D97-AF65-F5344CB8AC3E}">
        <p14:creationId xmlns:p14="http://schemas.microsoft.com/office/powerpoint/2010/main" val="216169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3C024A-EDA9-85BA-D0E6-C0440E234E6E}"/>
              </a:ext>
            </a:extLst>
          </p:cNvPr>
          <p:cNvSpPr>
            <a:spLocks noGrp="1"/>
          </p:cNvSpPr>
          <p:nvPr>
            <p:ph type="ctrTitle"/>
          </p:nvPr>
        </p:nvSpPr>
        <p:spPr/>
        <p:txBody>
          <a:bodyPr/>
          <a:lstStyle/>
          <a:p>
            <a:endParaRPr lang="en-US" dirty="0"/>
          </a:p>
        </p:txBody>
      </p:sp>
      <p:sp>
        <p:nvSpPr>
          <p:cNvPr id="3" name="عنوان فرعي 2">
            <a:extLst>
              <a:ext uri="{FF2B5EF4-FFF2-40B4-BE49-F238E27FC236}">
                <a16:creationId xmlns:a16="http://schemas.microsoft.com/office/drawing/2014/main" id="{C1736AE3-1C8E-319D-1CFD-55D00A7C056E}"/>
              </a:ext>
            </a:extLst>
          </p:cNvPr>
          <p:cNvSpPr>
            <a:spLocks noGrp="1"/>
          </p:cNvSpPr>
          <p:nvPr>
            <p:ph type="subTitle" idx="1"/>
          </p:nvPr>
        </p:nvSpPr>
        <p:spPr/>
        <p:txBody>
          <a:bodyPr/>
          <a:lstStyle/>
          <a:p>
            <a:endParaRPr lang="en-US" dirty="0"/>
          </a:p>
        </p:txBody>
      </p:sp>
      <p:pic>
        <p:nvPicPr>
          <p:cNvPr id="5" name="صورة 4" descr="صورة تحتوي على نص, تصميم الجرافيك, شعار, لقطة شاشة&#10;&#10;تم إنشاء الوصف تلقائياً">
            <a:extLst>
              <a:ext uri="{FF2B5EF4-FFF2-40B4-BE49-F238E27FC236}">
                <a16:creationId xmlns:a16="http://schemas.microsoft.com/office/drawing/2014/main" id="{9C8A2451-EE46-AD14-D354-5BA39EA573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965420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nvSpPr>
        <p:spPr>
          <a:xfrm>
            <a:off x="3496233" y="882357"/>
            <a:ext cx="7290141" cy="1350818"/>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JO" sz="2800" dirty="0">
                <a:cs typeface="+mn-cs"/>
              </a:rPr>
              <a:t>جزاء الصابرين</a:t>
            </a:r>
            <a:r>
              <a:rPr lang="ar-JO" sz="2800" b="1" dirty="0">
                <a:cs typeface="+mn-cs"/>
              </a:rPr>
              <a:t>:</a:t>
            </a:r>
            <a:r>
              <a:rPr lang="ar-SA" sz="2800" b="1" dirty="0">
                <a:cs typeface="+mn-cs"/>
              </a:rPr>
              <a:t> </a:t>
            </a:r>
            <a:r>
              <a:rPr lang="ar-JO" sz="1800" b="1" dirty="0">
                <a:cs typeface="+mn-cs"/>
              </a:rPr>
              <a:t>وبشر الصابرين الذين إذا أصابتهم مصيبةٌ قالوا إنا لله وإنا اليه راجعون، أولئك عليهم صلواتٌ من ربهم ورحمةٌ وأولئك هم المهتدون».</a:t>
            </a:r>
            <a:br>
              <a:rPr lang="ar-JO" sz="1800" dirty="0">
                <a:cs typeface="+mn-cs"/>
              </a:rPr>
            </a:br>
            <a:endParaRPr lang="en-US" sz="1200" dirty="0">
              <a:cs typeface="+mn-cs"/>
            </a:endParaRPr>
          </a:p>
        </p:txBody>
      </p:sp>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64799" y="-109835"/>
            <a:ext cx="1306451" cy="2560644"/>
          </a:xfrm>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80070" y="5180173"/>
            <a:ext cx="1306451" cy="2560644"/>
          </a:xfrm>
          <a:prstGeom prst="rect">
            <a:avLst/>
          </a:prstGeom>
        </p:spPr>
      </p:pic>
      <p:pic>
        <p:nvPicPr>
          <p:cNvPr id="10"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4027" y="4553077"/>
            <a:ext cx="1306451" cy="2560644"/>
          </a:xfrm>
          <a:prstGeom prst="rect">
            <a:avLst/>
          </a:prstGeom>
        </p:spPr>
      </p:pic>
      <p:sp>
        <p:nvSpPr>
          <p:cNvPr id="2" name="مستطيل 1"/>
          <p:cNvSpPr/>
          <p:nvPr/>
        </p:nvSpPr>
        <p:spPr>
          <a:xfrm>
            <a:off x="4024883" y="2112700"/>
            <a:ext cx="6037591" cy="584775"/>
          </a:xfrm>
          <a:prstGeom prst="rect">
            <a:avLst/>
          </a:prstGeom>
        </p:spPr>
        <p:txBody>
          <a:bodyPr wrap="square">
            <a:spAutoFit/>
          </a:bodyPr>
          <a:lstStyle/>
          <a:p>
            <a:pPr lvl="0"/>
            <a:r>
              <a:rPr lang="ar-JO" sz="3200" b="1" dirty="0">
                <a:solidFill>
                  <a:schemeClr val="accent3">
                    <a:lumMod val="75000"/>
                  </a:schemeClr>
                </a:solidFill>
              </a:rPr>
              <a:t>ما معنى:« إنا لله وإنا اليه راجعون »؟</a:t>
            </a:r>
            <a:endParaRPr lang="en-US" sz="3200" b="1" dirty="0">
              <a:solidFill>
                <a:schemeClr val="accent3">
                  <a:lumMod val="75000"/>
                </a:schemeClr>
              </a:solidFill>
            </a:endParaRPr>
          </a:p>
        </p:txBody>
      </p:sp>
      <p:sp>
        <p:nvSpPr>
          <p:cNvPr id="3" name="مستطيل 2"/>
          <p:cNvSpPr/>
          <p:nvPr/>
        </p:nvSpPr>
        <p:spPr>
          <a:xfrm>
            <a:off x="3599307" y="2903660"/>
            <a:ext cx="7083991" cy="461665"/>
          </a:xfrm>
          <a:prstGeom prst="rect">
            <a:avLst/>
          </a:prstGeom>
        </p:spPr>
        <p:txBody>
          <a:bodyPr wrap="none">
            <a:spAutoFit/>
          </a:bodyPr>
          <a:lstStyle/>
          <a:p>
            <a:pPr lvl="0"/>
            <a:r>
              <a:rPr lang="ar-JO" sz="2400" b="1" dirty="0">
                <a:solidFill>
                  <a:srgbClr val="002060"/>
                </a:solidFill>
              </a:rPr>
              <a:t>اعترافا منهم بأنّ اللهَ مالكٌ أمرَهم في الدنيا وإليه مرجعُهم يوم الحساب.</a:t>
            </a:r>
            <a:endParaRPr lang="en-US" sz="1400" b="1" dirty="0"/>
          </a:p>
        </p:txBody>
      </p:sp>
      <p:sp>
        <p:nvSpPr>
          <p:cNvPr id="11" name="مستطيل 10"/>
          <p:cNvSpPr/>
          <p:nvPr/>
        </p:nvSpPr>
        <p:spPr>
          <a:xfrm>
            <a:off x="4318573" y="3635700"/>
            <a:ext cx="6127883" cy="400110"/>
          </a:xfrm>
          <a:prstGeom prst="rect">
            <a:avLst/>
          </a:prstGeom>
        </p:spPr>
        <p:txBody>
          <a:bodyPr wrap="square">
            <a:spAutoFit/>
          </a:bodyPr>
          <a:lstStyle/>
          <a:p>
            <a:pPr lvl="0"/>
            <a:r>
              <a:rPr lang="ar-JO" sz="2000" b="1" dirty="0"/>
              <a:t>ما هي بشرى (جزاء )المؤمنين الصابرين ؟</a:t>
            </a:r>
            <a:endParaRPr lang="en-US" sz="2000" b="1" dirty="0"/>
          </a:p>
        </p:txBody>
      </p:sp>
      <p:sp>
        <p:nvSpPr>
          <p:cNvPr id="15" name="مستطيل 14"/>
          <p:cNvSpPr/>
          <p:nvPr/>
        </p:nvSpPr>
        <p:spPr>
          <a:xfrm>
            <a:off x="3910250" y="4109625"/>
            <a:ext cx="6944530" cy="1697644"/>
          </a:xfrm>
          <a:prstGeom prst="rect">
            <a:avLst/>
          </a:prstGeom>
        </p:spPr>
        <p:txBody>
          <a:bodyPr wrap="none">
            <a:spAutoFit/>
          </a:bodyPr>
          <a:lstStyle/>
          <a:p>
            <a:pPr marL="514350" lvl="0" indent="-514350">
              <a:lnSpc>
                <a:spcPct val="150000"/>
              </a:lnSpc>
              <a:buFont typeface="+mj-lt"/>
              <a:buAutoNum type="arabicPeriod"/>
            </a:pPr>
            <a:r>
              <a:rPr lang="ar-JO" sz="2400" dirty="0"/>
              <a:t>عليهم صلوات من ربهم: الثناء عليهم ومغفرة ذنوبهم.</a:t>
            </a:r>
            <a:endParaRPr lang="ar-SA" sz="2400" dirty="0"/>
          </a:p>
          <a:p>
            <a:pPr marL="514350" indent="-514350">
              <a:lnSpc>
                <a:spcPct val="150000"/>
              </a:lnSpc>
              <a:buFont typeface="+mj-lt"/>
              <a:buAutoNum type="arabicPeriod"/>
            </a:pPr>
            <a:r>
              <a:rPr lang="ar-JO" sz="2400" dirty="0"/>
              <a:t>وصفهم بالمهتدين : لم يستحوذ عليهم الجزعُ عند وقوعِ المصيبة. </a:t>
            </a:r>
            <a:endParaRPr lang="ar-SA" sz="2400" dirty="0"/>
          </a:p>
          <a:p>
            <a:pPr marL="514350" indent="-514350">
              <a:lnSpc>
                <a:spcPct val="150000"/>
              </a:lnSpc>
              <a:buFont typeface="+mj-lt"/>
              <a:buAutoNum type="arabicPeriod"/>
            </a:pPr>
            <a:r>
              <a:rPr lang="ar-JO" sz="2400" dirty="0"/>
              <a:t>رحمة الله عليهم: بتعويضهم خيرا من مصيبتهم. </a:t>
            </a:r>
            <a:endParaRPr lang="en-US" sz="2400" dirty="0"/>
          </a:p>
        </p:txBody>
      </p:sp>
    </p:spTree>
    <p:extLst>
      <p:ext uri="{BB962C8B-B14F-4D97-AF65-F5344CB8AC3E}">
        <p14:creationId xmlns:p14="http://schemas.microsoft.com/office/powerpoint/2010/main" val="24647912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6564090" y="-1394439"/>
            <a:ext cx="3163681" cy="6200815"/>
          </a:xfrm>
          <a:prstGeom prst="rect">
            <a:avLst/>
          </a:prstGeom>
          <a:effectLst>
            <a:softEdge rad="635000"/>
          </a:effectLst>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694315" y="-841663"/>
            <a:ext cx="3163681" cy="6200815"/>
          </a:xfrm>
          <a:prstGeom prst="rect">
            <a:avLst/>
          </a:prstGeom>
          <a:effectLst>
            <a:softEdge rad="635000"/>
          </a:effectLst>
        </p:spPr>
      </p:pic>
      <p:sp>
        <p:nvSpPr>
          <p:cNvPr id="10" name="عنوان 1"/>
          <p:cNvSpPr>
            <a:spLocks noGrp="1"/>
          </p:cNvSpPr>
          <p:nvPr/>
        </p:nvSpPr>
        <p:spPr>
          <a:xfrm>
            <a:off x="8266028" y="634928"/>
            <a:ext cx="305329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JO" sz="3200" b="1" dirty="0"/>
              <a:t>أحكام وفضائل </a:t>
            </a:r>
            <a:endParaRPr lang="en-US" sz="3200" b="1" dirty="0"/>
          </a:p>
        </p:txBody>
      </p:sp>
      <p:sp>
        <p:nvSpPr>
          <p:cNvPr id="3" name="مربع نص 2">
            <a:extLst>
              <a:ext uri="{FF2B5EF4-FFF2-40B4-BE49-F238E27FC236}">
                <a16:creationId xmlns:a16="http://schemas.microsoft.com/office/drawing/2014/main" id="{E5B040E2-2BEB-4D2F-7BE3-B5C113514F6B}"/>
              </a:ext>
            </a:extLst>
          </p:cNvPr>
          <p:cNvSpPr txBox="1"/>
          <p:nvPr/>
        </p:nvSpPr>
        <p:spPr>
          <a:xfrm>
            <a:off x="2350559" y="2482088"/>
            <a:ext cx="8314764" cy="707886"/>
          </a:xfrm>
          <a:prstGeom prst="rect">
            <a:avLst/>
          </a:prstGeom>
          <a:noFill/>
        </p:spPr>
        <p:txBody>
          <a:bodyPr wrap="square">
            <a:spAutoFit/>
          </a:bodyPr>
          <a:lstStyle/>
          <a:p>
            <a:pPr algn="ctr" rtl="1"/>
            <a:r>
              <a:rPr lang="ar-JO" sz="2000" b="1" u="sng" dirty="0"/>
              <a:t>قوله تعالى </a:t>
            </a:r>
            <a:r>
              <a:rPr lang="ar-JO" sz="2000" dirty="0"/>
              <a:t>: « يتلو عليكم آياتنا ويزكيكم» تقديم للتلاوة على التزكية :لأن في التلاوةِ تدبرا وخشوعا يهيئُ النفسَ البشريةَ لقبولِ أوامرِ الله تعالى التي من شأنِها تزكيةُ النفوسِ وتطهيرُها .</a:t>
            </a:r>
            <a:endParaRPr lang="en-US" sz="2000" dirty="0"/>
          </a:p>
        </p:txBody>
      </p:sp>
      <p:sp>
        <p:nvSpPr>
          <p:cNvPr id="14" name="مربع نص 13">
            <a:extLst>
              <a:ext uri="{FF2B5EF4-FFF2-40B4-BE49-F238E27FC236}">
                <a16:creationId xmlns:a16="http://schemas.microsoft.com/office/drawing/2014/main" id="{CDD3257C-4DCF-EC97-34A9-CFDAEE4B3159}"/>
              </a:ext>
            </a:extLst>
          </p:cNvPr>
          <p:cNvSpPr txBox="1"/>
          <p:nvPr/>
        </p:nvSpPr>
        <p:spPr>
          <a:xfrm>
            <a:off x="3062572" y="3777057"/>
            <a:ext cx="7332109" cy="1323439"/>
          </a:xfrm>
          <a:prstGeom prst="rect">
            <a:avLst/>
          </a:prstGeom>
          <a:noFill/>
        </p:spPr>
        <p:txBody>
          <a:bodyPr wrap="square">
            <a:spAutoFit/>
          </a:bodyPr>
          <a:lstStyle/>
          <a:p>
            <a:pPr algn="ctr" rtl="1"/>
            <a:r>
              <a:rPr lang="ar-JO" sz="2000" b="1" dirty="0"/>
              <a:t>يسنُّ للمسلم </a:t>
            </a:r>
            <a:r>
              <a:rPr lang="ar-JO" sz="2000" dirty="0"/>
              <a:t>أن يقولَ عند المصيبةِ: «إنا لله وإنا اليه راجعون» ، وفضلُ هذه العبارةِ وردَ عن أُمّ سلمة أنها قالت : سمعتُ رسولَ الله صلى الله عليه وسلم يقول : ما مِن مسلمٍ تصيبُه مصيبةٌ فيقول ما أمره الله « إنا لله وإنا اليه راجعون» اللهم أجرْني في مصيبتي وأَخلفْ لي خيرا منها إلا أَخلف اللهُ له خيرا منها».</a:t>
            </a:r>
            <a:endParaRPr lang="en-US" sz="2000" dirty="0"/>
          </a:p>
        </p:txBody>
      </p:sp>
    </p:spTree>
    <p:extLst>
      <p:ext uri="{BB962C8B-B14F-4D97-AF65-F5344CB8AC3E}">
        <p14:creationId xmlns:p14="http://schemas.microsoft.com/office/powerpoint/2010/main" val="38895972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DDBFE-9F1C-062E-CE7F-F2A792215AC1}"/>
            </a:ext>
          </a:extLst>
        </p:cNvPr>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FFBD952C-5BC2-5822-82FF-CB7F96A4EF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27463948-CC7C-E098-6428-1C0BC8B834EF}"/>
              </a:ext>
            </a:extLst>
          </p:cNvPr>
          <p:cNvPicPr>
            <a:picLocks noChangeAspect="1"/>
          </p:cNvPicPr>
          <p:nvPr/>
        </p:nvPicPr>
        <p:blipFill rotWithShape="1">
          <a:blip r:embed="rId3">
            <a:alphaModFix amt="20000"/>
            <a:extLst>
              <a:ext uri="{28A0092B-C50C-407E-A947-70E740481C1C}">
                <a14:useLocalDpi xmlns:a14="http://schemas.microsoft.com/office/drawing/2010/main" val="0"/>
              </a:ext>
            </a:extLst>
          </a:blip>
          <a:srcRect l="12400" t="40263" r="12402"/>
          <a:stretch/>
        </p:blipFill>
        <p:spPr>
          <a:xfrm rot="16200000">
            <a:off x="1837327" y="-1768644"/>
            <a:ext cx="6858000" cy="10678130"/>
          </a:xfrm>
          <a:prstGeom prst="rect">
            <a:avLst/>
          </a:prstGeom>
          <a:effectLst>
            <a:softEdge rad="635000"/>
          </a:effectLst>
        </p:spPr>
      </p:pic>
      <p:pic>
        <p:nvPicPr>
          <p:cNvPr id="12"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5E1350AD-56EC-3164-C866-6EB96287CB63}"/>
              </a:ext>
            </a:extLst>
          </p:cNvPr>
          <p:cNvPicPr>
            <a:picLocks noChangeAspect="1"/>
          </p:cNvPicPr>
          <p:nvPr/>
        </p:nvPicPr>
        <p:blipFill rotWithShape="1">
          <a:blip r:embed="rId3">
            <a:extLst>
              <a:ext uri="{28A0092B-C50C-407E-A947-70E740481C1C}">
                <a14:useLocalDpi xmlns:a14="http://schemas.microsoft.com/office/drawing/2010/main" val="0"/>
              </a:ext>
            </a:extLst>
          </a:blip>
          <a:srcRect t="33043" r="48191" b="28140"/>
          <a:stretch/>
        </p:blipFill>
        <p:spPr>
          <a:xfrm>
            <a:off x="10724275" y="13061"/>
            <a:ext cx="1467725" cy="2155373"/>
          </a:xfrm>
          <a:prstGeom prst="rect">
            <a:avLst/>
          </a:prstGeom>
        </p:spPr>
      </p:pic>
      <p:sp>
        <p:nvSpPr>
          <p:cNvPr id="7" name="مربع نص 6">
            <a:extLst>
              <a:ext uri="{FF2B5EF4-FFF2-40B4-BE49-F238E27FC236}">
                <a16:creationId xmlns:a16="http://schemas.microsoft.com/office/drawing/2014/main" id="{9F543136-57D9-A431-EF8F-11FA2B2A0ACA}"/>
              </a:ext>
            </a:extLst>
          </p:cNvPr>
          <p:cNvSpPr txBox="1"/>
          <p:nvPr/>
        </p:nvSpPr>
        <p:spPr>
          <a:xfrm>
            <a:off x="3996017" y="2455095"/>
            <a:ext cx="6199094" cy="3237874"/>
          </a:xfrm>
          <a:prstGeom prst="rect">
            <a:avLst/>
          </a:prstGeom>
          <a:noFill/>
        </p:spPr>
        <p:txBody>
          <a:bodyPr wrap="square">
            <a:spAutoFit/>
          </a:bodyPr>
          <a:lstStyle/>
          <a:p>
            <a:pPr>
              <a:lnSpc>
                <a:spcPct val="150000"/>
              </a:lnSpc>
            </a:pPr>
            <a:r>
              <a:rPr lang="ar-JO" sz="1200" b="1" dirty="0"/>
              <a:t> </a:t>
            </a:r>
            <a:r>
              <a:rPr lang="ar-JO" sz="1800" b="1" dirty="0"/>
              <a:t>ما الفرق بين التوكل والتواكل ؟</a:t>
            </a:r>
          </a:p>
          <a:p>
            <a:pPr>
              <a:lnSpc>
                <a:spcPct val="150000"/>
              </a:lnSpc>
            </a:pPr>
            <a:endParaRPr lang="ar-JO" sz="1800" b="1" dirty="0"/>
          </a:p>
          <a:p>
            <a:pPr>
              <a:lnSpc>
                <a:spcPct val="150000"/>
              </a:lnSpc>
            </a:pPr>
            <a:r>
              <a:rPr lang="ar-JO" sz="1800" b="1" dirty="0"/>
              <a:t>التواكل : رضا بالواقع دون السعي لتغييره نحو الأفضل وهو مرفوض.</a:t>
            </a:r>
          </a:p>
          <a:p>
            <a:pPr>
              <a:lnSpc>
                <a:spcPct val="150000"/>
              </a:lnSpc>
            </a:pPr>
            <a:r>
              <a:rPr lang="ar-JO" sz="1800" b="1" dirty="0"/>
              <a:t>التوكل : رضا بقضاء الله مع الأخذ بالأسباب للتغلبِ على الصعاب ، وعلامةُ الرضا بالنتيجةِ حمدُ اللهِ عليها و الصبر والاحتساب .</a:t>
            </a:r>
          </a:p>
          <a:p>
            <a:pPr>
              <a:lnSpc>
                <a:spcPct val="150000"/>
              </a:lnSpc>
            </a:pPr>
            <a:endParaRPr lang="ar-JO" sz="1200" dirty="0"/>
          </a:p>
          <a:p>
            <a:pPr>
              <a:lnSpc>
                <a:spcPct val="150000"/>
              </a:lnSpc>
            </a:pPr>
            <a:br>
              <a:rPr lang="ar-JO" dirty="0"/>
            </a:br>
            <a:endParaRPr lang="en-GB" dirty="0"/>
          </a:p>
        </p:txBody>
      </p:sp>
      <p:sp>
        <p:nvSpPr>
          <p:cNvPr id="9" name="مربع نص 8">
            <a:extLst>
              <a:ext uri="{FF2B5EF4-FFF2-40B4-BE49-F238E27FC236}">
                <a16:creationId xmlns:a16="http://schemas.microsoft.com/office/drawing/2014/main" id="{E358A164-9798-8C41-3125-87DA0EA21B0A}"/>
              </a:ext>
            </a:extLst>
          </p:cNvPr>
          <p:cNvSpPr txBox="1"/>
          <p:nvPr/>
        </p:nvSpPr>
        <p:spPr>
          <a:xfrm>
            <a:off x="5681383" y="963270"/>
            <a:ext cx="6199094" cy="830997"/>
          </a:xfrm>
          <a:prstGeom prst="rect">
            <a:avLst/>
          </a:prstGeom>
          <a:noFill/>
        </p:spPr>
        <p:txBody>
          <a:bodyPr wrap="square">
            <a:spAutoFit/>
          </a:bodyPr>
          <a:lstStyle/>
          <a:p>
            <a:pPr algn="ctr"/>
            <a:r>
              <a:rPr lang="ar-JO" sz="2400" b="1" dirty="0"/>
              <a:t>المهمة التعليمية : </a:t>
            </a:r>
            <a:r>
              <a:rPr lang="ar-JO" sz="1100" b="1" u="sng" dirty="0"/>
              <a:t>قضية للنقاش</a:t>
            </a:r>
            <a:endParaRPr lang="ar-JO" sz="1400" b="1" u="sng" dirty="0"/>
          </a:p>
          <a:p>
            <a:pPr algn="ctr"/>
            <a:r>
              <a:rPr lang="ar-JO" sz="2400" dirty="0"/>
              <a:t>ما الحكمة من اختيار الرسل من البشر ؟</a:t>
            </a:r>
            <a:endParaRPr lang="en-US" sz="2000" dirty="0"/>
          </a:p>
        </p:txBody>
      </p:sp>
    </p:spTree>
    <p:extLst>
      <p:ext uri="{BB962C8B-B14F-4D97-AF65-F5344CB8AC3E}">
        <p14:creationId xmlns:p14="http://schemas.microsoft.com/office/powerpoint/2010/main" val="11757185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340634" y="5586099"/>
            <a:ext cx="3693232" cy="769441"/>
          </a:xfrm>
          <a:prstGeom prst="rect">
            <a:avLst/>
          </a:prstGeom>
        </p:spPr>
        <p:txBody>
          <a:bodyPr wrap="square">
            <a:spAutoFit/>
          </a:bodyPr>
          <a:lstStyle/>
          <a:p>
            <a:r>
              <a:rPr lang="ar-JO" dirty="0"/>
              <a:t> </a:t>
            </a:r>
            <a:r>
              <a:rPr lang="ar-JO" sz="4400" dirty="0"/>
              <a:t>تم بحمد الله تعالى</a:t>
            </a:r>
            <a:endParaRPr lang="en-US" sz="4400" dirty="0"/>
          </a:p>
        </p:txBody>
      </p:sp>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6564089" y="-1153390"/>
            <a:ext cx="3163681" cy="6200815"/>
          </a:xfrm>
          <a:prstGeom prst="rect">
            <a:avLst/>
          </a:prstGeom>
          <a:effectLst>
            <a:softEdge rad="635000"/>
          </a:effectLst>
        </p:spPr>
      </p:pic>
      <p:pic>
        <p:nvPicPr>
          <p:cNvPr id="10"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091642" y="-727363"/>
            <a:ext cx="3163681" cy="6200815"/>
          </a:xfrm>
          <a:prstGeom prst="rect">
            <a:avLst/>
          </a:prstGeom>
          <a:effectLst>
            <a:softEdge rad="635000"/>
          </a:effectLst>
        </p:spPr>
      </p:pic>
      <p:sp>
        <p:nvSpPr>
          <p:cNvPr id="12" name="مربع نص 11"/>
          <p:cNvSpPr txBox="1"/>
          <p:nvPr/>
        </p:nvSpPr>
        <p:spPr>
          <a:xfrm>
            <a:off x="1479071" y="1936204"/>
            <a:ext cx="9416359" cy="3354765"/>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none" rtlCol="0">
            <a:spAutoFit/>
          </a:bodyPr>
          <a:lstStyle/>
          <a:p>
            <a:r>
              <a:rPr lang="ar-JO" sz="2000" dirty="0"/>
              <a:t>1-</a:t>
            </a:r>
            <a:r>
              <a:rPr lang="ar-JO" sz="2400" dirty="0"/>
              <a:t> نبين المعنى المستفاد من النصوص الآتية أ- (فاذكروني اذكركم واشكروا لي ولا تكفرون ) .</a:t>
            </a:r>
          </a:p>
          <a:p>
            <a:r>
              <a:rPr lang="ar-JO" sz="2000" dirty="0"/>
              <a:t>                                                            ب- (إنا لله وإنا اليه راجعون ).</a:t>
            </a:r>
          </a:p>
          <a:p>
            <a:r>
              <a:rPr lang="ar-JO" sz="2000" dirty="0"/>
              <a:t>2- ما الفرق بين التوكل والتواكل ؟</a:t>
            </a:r>
          </a:p>
          <a:p>
            <a:r>
              <a:rPr lang="ar-JO" sz="2000" dirty="0"/>
              <a:t>3- نعلل : أ- يبتلى الله عباده المؤمنين .</a:t>
            </a:r>
          </a:p>
          <a:p>
            <a:r>
              <a:rPr lang="ar-JO" sz="2000" dirty="0"/>
              <a:t>           ب- نهت الآيات عن وصف الشهداء بالأموات .</a:t>
            </a:r>
          </a:p>
          <a:p>
            <a:r>
              <a:rPr lang="ar-JO" sz="2000" dirty="0"/>
              <a:t>           ج- قرنت الآيات بين الصبر و الصلاة .</a:t>
            </a:r>
          </a:p>
          <a:p>
            <a:r>
              <a:rPr lang="ar-JO" sz="2000" dirty="0"/>
              <a:t>4- ما البشرى التي حملتها الآيات للصابرين( جزاء الصابرين ) ؟</a:t>
            </a:r>
          </a:p>
          <a:p>
            <a:r>
              <a:rPr lang="ar-JO" sz="2000" dirty="0"/>
              <a:t>5- نعرف : الشهيد ، الصبر .</a:t>
            </a:r>
          </a:p>
          <a:p>
            <a:r>
              <a:rPr lang="ar-JO" sz="2000" dirty="0"/>
              <a:t>6- ما معنى : يزكيكم ، ولنبلونكم ، صلوات ، الكتاب ، الحكمة ؟</a:t>
            </a:r>
          </a:p>
          <a:p>
            <a:r>
              <a:rPr lang="ar-JO" sz="2000" dirty="0"/>
              <a:t>7- نستنتج الحكمة من ربط التربية والتعليم بالتلاوة ؟</a:t>
            </a:r>
            <a:endParaRPr lang="en-US" sz="2400" dirty="0"/>
          </a:p>
        </p:txBody>
      </p:sp>
      <p:sp>
        <p:nvSpPr>
          <p:cNvPr id="3" name="مربع نص 2">
            <a:extLst>
              <a:ext uri="{FF2B5EF4-FFF2-40B4-BE49-F238E27FC236}">
                <a16:creationId xmlns:a16="http://schemas.microsoft.com/office/drawing/2014/main" id="{DCA79592-1727-B0BF-97CA-C249127BB3E9}"/>
              </a:ext>
            </a:extLst>
          </p:cNvPr>
          <p:cNvSpPr txBox="1"/>
          <p:nvPr/>
        </p:nvSpPr>
        <p:spPr>
          <a:xfrm>
            <a:off x="9369975" y="1071316"/>
            <a:ext cx="1306452" cy="584775"/>
          </a:xfrm>
          <a:prstGeom prst="rect">
            <a:avLst/>
          </a:prstGeom>
          <a:noFill/>
        </p:spPr>
        <p:txBody>
          <a:bodyPr wrap="square">
            <a:spAutoFit/>
          </a:bodyPr>
          <a:lstStyle/>
          <a:p>
            <a:r>
              <a:rPr lang="ar-JO" sz="3200" b="1" dirty="0"/>
              <a:t>التقـــويم</a:t>
            </a:r>
            <a:endParaRPr lang="en-GB" sz="3200" dirty="0"/>
          </a:p>
        </p:txBody>
      </p:sp>
    </p:spTree>
    <p:extLst>
      <p:ext uri="{BB962C8B-B14F-4D97-AF65-F5344CB8AC3E}">
        <p14:creationId xmlns:p14="http://schemas.microsoft.com/office/powerpoint/2010/main" val="5263631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16A57B-D651-43A1-736F-A2C0D71A6815}"/>
              </a:ext>
            </a:extLst>
          </p:cNvPr>
          <p:cNvSpPr>
            <a:spLocks noGrp="1"/>
          </p:cNvSpPr>
          <p:nvPr>
            <p:ph type="title"/>
          </p:nvPr>
        </p:nvSpPr>
        <p:spPr>
          <a:xfrm>
            <a:off x="295909" y="563561"/>
            <a:ext cx="10515600" cy="1325563"/>
          </a:xfrm>
        </p:spPr>
        <p:txBody>
          <a:bodyPr/>
          <a:lstStyle/>
          <a:p>
            <a:r>
              <a:rPr lang="ar-SA" dirty="0"/>
              <a:t>المقدمة </a:t>
            </a:r>
            <a:endParaRPr lang="en-US" dirty="0"/>
          </a:p>
        </p:txBody>
      </p:sp>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993917" y="-2044221"/>
            <a:ext cx="3163681" cy="6200815"/>
          </a:xfrm>
          <a:prstGeom prst="rect">
            <a:avLst/>
          </a:prstGeom>
          <a:effectLst>
            <a:softEdge rad="635000"/>
          </a:effectLst>
        </p:spPr>
      </p:pic>
      <p:pic>
        <p:nvPicPr>
          <p:cNvPr id="10"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6512136" y="-1518567"/>
            <a:ext cx="3163681" cy="6200815"/>
          </a:xfrm>
          <a:prstGeom prst="rect">
            <a:avLst/>
          </a:prstGeom>
          <a:effectLst>
            <a:softEdge rad="635000"/>
          </a:effectLst>
        </p:spPr>
      </p:pic>
      <p:pic>
        <p:nvPicPr>
          <p:cNvPr id="11"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623020" y="-1184295"/>
            <a:ext cx="3163681" cy="6200815"/>
          </a:xfrm>
          <a:prstGeom prst="rect">
            <a:avLst/>
          </a:prstGeom>
          <a:effectLst>
            <a:softEdge rad="635000"/>
          </a:effectLst>
        </p:spPr>
      </p:pic>
      <p:sp>
        <p:nvSpPr>
          <p:cNvPr id="12" name="عنوان 1"/>
          <p:cNvSpPr>
            <a:spLocks noGrp="1"/>
          </p:cNvSpPr>
          <p:nvPr/>
        </p:nvSpPr>
        <p:spPr>
          <a:xfrm>
            <a:off x="2195859" y="606232"/>
            <a:ext cx="8077201" cy="1816390"/>
          </a:xfrm>
          <a:prstGeom prst="rect">
            <a:avLst/>
          </a:prstGeom>
          <a:noFill/>
          <a:ln w="9525" cap="flat" cmpd="sng" algn="ctr">
            <a:noFill/>
            <a:prstDash val="solid"/>
          </a:ln>
          <a:effectLst>
            <a:outerShdw blurRad="40000" dist="20000" dir="5400000" rotWithShape="0">
              <a:srgbClr val="000000">
                <a:alpha val="38000"/>
              </a:srgb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lang="ar-JO" sz="2800" b="1" dirty="0">
                <a:solidFill>
                  <a:srgbClr val="1F497D">
                    <a:lumMod val="50000"/>
                  </a:srgbClr>
                </a:solidFill>
                <a:latin typeface="Calibri"/>
                <a:cs typeface="Arial"/>
              </a:rPr>
              <a:t>منهج القرآن الكريم في التربية</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ar-JO" sz="2800" b="1" i="0" u="none" strike="noStrike" kern="1200" cap="none" spc="0" normalizeH="0" baseline="0" noProof="0" dirty="0">
                <a:ln>
                  <a:noFill/>
                </a:ln>
                <a:solidFill>
                  <a:srgbClr val="1F497D">
                    <a:lumMod val="50000"/>
                  </a:srgbClr>
                </a:solidFill>
                <a:uLnTx/>
                <a:uFillTx/>
                <a:latin typeface="Calibri"/>
                <a:ea typeface="+mn-ea"/>
                <a:cs typeface="Arial"/>
              </a:rPr>
              <a:t>سورة</a:t>
            </a:r>
            <a:r>
              <a:rPr kumimoji="0" lang="ar-JO" sz="2800" b="1" i="0" u="none" strike="noStrike" kern="1200" cap="none" spc="0" normalizeH="0" noProof="0" dirty="0">
                <a:ln>
                  <a:noFill/>
                </a:ln>
                <a:solidFill>
                  <a:srgbClr val="1F497D">
                    <a:lumMod val="50000"/>
                  </a:srgbClr>
                </a:solidFill>
                <a:uLnTx/>
                <a:uFillTx/>
                <a:latin typeface="Calibri"/>
                <a:ea typeface="+mn-ea"/>
                <a:cs typeface="Arial"/>
              </a:rPr>
              <a:t> البقرة (151-157 )</a:t>
            </a:r>
            <a:endParaRPr kumimoji="0" lang="en-US" sz="2800" b="1" i="0" u="none" strike="noStrike" kern="1200" cap="none" spc="0" normalizeH="0" baseline="0" noProof="0" dirty="0">
              <a:ln>
                <a:noFill/>
              </a:ln>
              <a:solidFill>
                <a:srgbClr val="1F497D">
                  <a:lumMod val="50000"/>
                </a:srgbClr>
              </a:solidFill>
              <a:uLnTx/>
              <a:uFillTx/>
              <a:latin typeface="Calibri"/>
              <a:ea typeface="+mn-ea"/>
            </a:endParaRPr>
          </a:p>
        </p:txBody>
      </p:sp>
      <p:sp>
        <p:nvSpPr>
          <p:cNvPr id="13" name="عنوان فرعي 2"/>
          <p:cNvSpPr>
            <a:spLocks noGrp="1"/>
          </p:cNvSpPr>
          <p:nvPr/>
        </p:nvSpPr>
        <p:spPr>
          <a:xfrm>
            <a:off x="1714413" y="3361882"/>
            <a:ext cx="9040091" cy="3605644"/>
          </a:xfrm>
          <a:prstGeom prst="rect">
            <a:avLst/>
          </a:prstGeom>
          <a:solidFill>
            <a:sysClr val="window" lastClr="FFFFFF"/>
          </a:solidFill>
          <a:ln w="25400" cap="flat" cmpd="sng" algn="ctr">
            <a:noFill/>
            <a:prstDash val="solid"/>
          </a:ln>
          <a:effectLst/>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r" defTabSz="914400" rtl="1" eaLnBrk="1" fontAlgn="auto" latinLnBrk="0" hangingPunct="1">
              <a:lnSpc>
                <a:spcPct val="110000"/>
              </a:lnSpc>
              <a:spcBef>
                <a:spcPct val="20000"/>
              </a:spcBef>
              <a:spcAft>
                <a:spcPts val="0"/>
              </a:spcAft>
              <a:buClrTx/>
              <a:buSzTx/>
              <a:buFont typeface="Arial" pitchFamily="34" charset="0"/>
              <a:buNone/>
              <a:tabLst/>
              <a:defRPr/>
            </a:pPr>
            <a:r>
              <a:rPr kumimoji="0" lang="ar-JO" sz="1800" b="0" i="0" u="none" strike="noStrike" kern="1200" cap="none" spc="0" normalizeH="0" baseline="0" noProof="0" dirty="0">
                <a:ln>
                  <a:noFill/>
                </a:ln>
                <a:solidFill>
                  <a:schemeClr val="tx1"/>
                </a:solidFill>
                <a:effectLst/>
                <a:uLnTx/>
                <a:uFillTx/>
                <a:latin typeface="Calibri"/>
                <a:ea typeface="+mn-ea"/>
                <a:cs typeface="Arial"/>
              </a:rPr>
              <a:t>يتوقع من الطلبة في نهاية الدرس أن يكونوا قادرين على:</a:t>
            </a:r>
          </a:p>
          <a:p>
            <a:pPr marL="0" marR="0" lvl="0" indent="0" algn="r" defTabSz="914400" rtl="1" eaLnBrk="1" fontAlgn="auto" latinLnBrk="0" hangingPunct="1">
              <a:lnSpc>
                <a:spcPct val="110000"/>
              </a:lnSpc>
              <a:spcBef>
                <a:spcPct val="20000"/>
              </a:spcBef>
              <a:spcAft>
                <a:spcPts val="0"/>
              </a:spcAft>
              <a:buClrTx/>
              <a:buSzTx/>
              <a:buFont typeface="Arial" pitchFamily="34" charset="0"/>
              <a:buNone/>
              <a:tabLst/>
              <a:defRPr/>
            </a:pPr>
            <a:r>
              <a:rPr kumimoji="0" lang="ar-JO" sz="2400" b="1" i="0" u="none" strike="noStrike" kern="1200" cap="none" spc="0" normalizeH="0" baseline="0" noProof="0" dirty="0">
                <a:ln>
                  <a:noFill/>
                </a:ln>
                <a:solidFill>
                  <a:schemeClr val="tx1"/>
                </a:solidFill>
                <a:effectLst/>
                <a:uLnTx/>
                <a:uFillTx/>
                <a:latin typeface="Calibri"/>
                <a:ea typeface="+mn-ea"/>
                <a:cs typeface="Arial"/>
              </a:rPr>
              <a:t>1- </a:t>
            </a:r>
            <a:r>
              <a:rPr kumimoji="0" lang="ar-JO" sz="2000" b="1" i="0" u="none" strike="noStrike" kern="1200" cap="none" spc="0" normalizeH="0" baseline="0" noProof="0" dirty="0">
                <a:ln>
                  <a:noFill/>
                </a:ln>
                <a:solidFill>
                  <a:schemeClr val="tx1"/>
                </a:solidFill>
                <a:effectLst/>
                <a:uLnTx/>
                <a:uFillTx/>
                <a:latin typeface="Calibri"/>
                <a:ea typeface="+mn-ea"/>
                <a:cs typeface="Arial"/>
              </a:rPr>
              <a:t>قراءة </a:t>
            </a:r>
            <a:r>
              <a:rPr lang="ar-JO" sz="2000" b="1" dirty="0">
                <a:solidFill>
                  <a:schemeClr val="tx1"/>
                </a:solidFill>
                <a:latin typeface="Calibri"/>
                <a:cs typeface="Arial"/>
              </a:rPr>
              <a:t>الآيات تلاوة </a:t>
            </a:r>
            <a:r>
              <a:rPr kumimoji="0" lang="ar-JO" sz="2000" b="1" i="0" u="none" strike="noStrike" kern="1200" cap="none" spc="0" normalizeH="0" baseline="0" noProof="0" dirty="0">
                <a:ln>
                  <a:noFill/>
                </a:ln>
                <a:solidFill>
                  <a:schemeClr val="tx1"/>
                </a:solidFill>
                <a:effectLst/>
                <a:uLnTx/>
                <a:uFillTx/>
                <a:latin typeface="Calibri"/>
                <a:ea typeface="+mn-ea"/>
                <a:cs typeface="Arial"/>
              </a:rPr>
              <a:t>سليمة .</a:t>
            </a:r>
          </a:p>
          <a:p>
            <a:pPr marL="0" marR="0" lvl="0" indent="0" algn="r" defTabSz="914400" rtl="0" eaLnBrk="1" fontAlgn="auto" latinLnBrk="0" hangingPunct="1">
              <a:lnSpc>
                <a:spcPct val="110000"/>
              </a:lnSpc>
              <a:spcBef>
                <a:spcPct val="20000"/>
              </a:spcBef>
              <a:spcAft>
                <a:spcPts val="0"/>
              </a:spcAft>
              <a:buClrTx/>
              <a:buSzTx/>
              <a:buFont typeface="Arial" pitchFamily="34" charset="0"/>
              <a:buNone/>
              <a:tabLst/>
              <a:defRPr/>
            </a:pPr>
            <a:r>
              <a:rPr kumimoji="0" lang="ar-JO" sz="2000" b="1" i="0" u="none" strike="noStrike" kern="1200" cap="none" spc="0" normalizeH="0" baseline="0" noProof="0" dirty="0">
                <a:ln>
                  <a:noFill/>
                </a:ln>
                <a:solidFill>
                  <a:schemeClr val="tx1"/>
                </a:solidFill>
                <a:effectLst/>
                <a:uLnTx/>
                <a:uFillTx/>
                <a:latin typeface="Calibri"/>
                <a:ea typeface="+mn-ea"/>
                <a:cs typeface="Arial"/>
              </a:rPr>
              <a:t>2- </a:t>
            </a:r>
            <a:r>
              <a:rPr lang="ar-JO" sz="2000" b="1" dirty="0">
                <a:solidFill>
                  <a:schemeClr val="tx1"/>
                </a:solidFill>
                <a:latin typeface="Calibri"/>
                <a:cs typeface="Arial"/>
              </a:rPr>
              <a:t>تفسير ما فيها من معان </a:t>
            </a:r>
            <a:r>
              <a:rPr kumimoji="0" lang="ar-JO" sz="2000" b="1" i="0" u="none" strike="noStrike" kern="1200" cap="none" spc="0" normalizeH="0" baseline="0" noProof="0" dirty="0">
                <a:ln>
                  <a:noFill/>
                </a:ln>
                <a:solidFill>
                  <a:schemeClr val="tx1"/>
                </a:solidFill>
                <a:effectLst/>
                <a:uLnTx/>
                <a:uFillTx/>
                <a:latin typeface="Calibri"/>
                <a:ea typeface="+mn-ea"/>
                <a:cs typeface="Arial"/>
              </a:rPr>
              <a:t>.</a:t>
            </a:r>
          </a:p>
          <a:p>
            <a:pPr marL="0" marR="0" lvl="0" indent="0" algn="r" defTabSz="914400" rtl="0" eaLnBrk="1" fontAlgn="auto" latinLnBrk="0" hangingPunct="1">
              <a:lnSpc>
                <a:spcPct val="110000"/>
              </a:lnSpc>
              <a:spcBef>
                <a:spcPct val="20000"/>
              </a:spcBef>
              <a:spcAft>
                <a:spcPts val="0"/>
              </a:spcAft>
              <a:buClrTx/>
              <a:buSzTx/>
              <a:buFont typeface="Arial" pitchFamily="34" charset="0"/>
              <a:buNone/>
              <a:tabLst/>
              <a:defRPr/>
            </a:pPr>
            <a:r>
              <a:rPr kumimoji="0" lang="ar-JO" sz="2000" b="1" i="0" u="none" strike="noStrike" kern="1200" cap="none" spc="0" normalizeH="0" baseline="0" noProof="0" dirty="0">
                <a:ln>
                  <a:noFill/>
                </a:ln>
                <a:solidFill>
                  <a:schemeClr val="tx1"/>
                </a:solidFill>
                <a:effectLst/>
                <a:uLnTx/>
                <a:uFillTx/>
                <a:latin typeface="Calibri"/>
                <a:ea typeface="+mn-ea"/>
                <a:cs typeface="Arial"/>
              </a:rPr>
              <a:t>3- </a:t>
            </a:r>
            <a:r>
              <a:rPr lang="ar-JO" sz="2000" b="1" dirty="0">
                <a:solidFill>
                  <a:schemeClr val="tx1"/>
                </a:solidFill>
                <a:latin typeface="Calibri"/>
                <a:cs typeface="Arial"/>
              </a:rPr>
              <a:t>استنباط ما فيها من دروس وعبر وفوائد </a:t>
            </a:r>
            <a:r>
              <a:rPr kumimoji="0" lang="ar-JO" sz="2000" b="1" i="0" u="none" strike="noStrike" kern="1200" cap="none" spc="0" normalizeH="0" baseline="0" noProof="0" dirty="0">
                <a:ln>
                  <a:noFill/>
                </a:ln>
                <a:solidFill>
                  <a:schemeClr val="tx1"/>
                </a:solidFill>
                <a:effectLst/>
                <a:uLnTx/>
                <a:uFillTx/>
                <a:latin typeface="Calibri"/>
                <a:ea typeface="+mn-ea"/>
                <a:cs typeface="Arial"/>
              </a:rPr>
              <a:t>.</a:t>
            </a:r>
          </a:p>
          <a:p>
            <a:pPr marL="0" marR="0" lvl="0" indent="0" algn="r" defTabSz="914400" rtl="0" eaLnBrk="1" fontAlgn="auto" latinLnBrk="0" hangingPunct="1">
              <a:lnSpc>
                <a:spcPct val="110000"/>
              </a:lnSpc>
              <a:spcBef>
                <a:spcPct val="20000"/>
              </a:spcBef>
              <a:spcAft>
                <a:spcPts val="0"/>
              </a:spcAft>
              <a:buClrTx/>
              <a:buSzTx/>
              <a:buFont typeface="Arial" pitchFamily="34" charset="0"/>
              <a:buNone/>
              <a:tabLst/>
              <a:defRPr/>
            </a:pPr>
            <a:r>
              <a:rPr kumimoji="0" lang="ar-JO" sz="2000" b="1" i="0" u="none" strike="noStrike" kern="1200" cap="none" spc="0" normalizeH="0" baseline="0" noProof="0" dirty="0">
                <a:ln>
                  <a:noFill/>
                </a:ln>
                <a:solidFill>
                  <a:schemeClr val="tx1"/>
                </a:solidFill>
                <a:effectLst/>
                <a:uLnTx/>
                <a:uFillTx/>
                <a:latin typeface="Calibri"/>
                <a:ea typeface="+mn-ea"/>
                <a:cs typeface="Arial"/>
              </a:rPr>
              <a:t>4- </a:t>
            </a:r>
            <a:r>
              <a:rPr lang="ar-JO" sz="2000" b="1" dirty="0">
                <a:solidFill>
                  <a:schemeClr val="tx1"/>
                </a:solidFill>
                <a:latin typeface="Calibri"/>
                <a:cs typeface="Arial"/>
              </a:rPr>
              <a:t>امتثال قيم المنهج التربوي للقرآن الكريم في حياتهم </a:t>
            </a:r>
            <a:r>
              <a:rPr kumimoji="0" lang="ar-JO" sz="2000" b="1" i="0" u="none" strike="noStrike" kern="1200" cap="none" spc="0" normalizeH="0" baseline="0" noProof="0" dirty="0">
                <a:ln>
                  <a:noFill/>
                </a:ln>
                <a:solidFill>
                  <a:schemeClr val="tx1"/>
                </a:solidFill>
                <a:effectLst/>
                <a:uLnTx/>
                <a:uFillTx/>
                <a:latin typeface="Calibri"/>
                <a:ea typeface="+mn-ea"/>
                <a:cs typeface="Arial"/>
              </a:rPr>
              <a:t>.</a:t>
            </a:r>
          </a:p>
        </p:txBody>
      </p:sp>
      <p:sp>
        <p:nvSpPr>
          <p:cNvPr id="4" name="مربع نص 3">
            <a:extLst>
              <a:ext uri="{FF2B5EF4-FFF2-40B4-BE49-F238E27FC236}">
                <a16:creationId xmlns:a16="http://schemas.microsoft.com/office/drawing/2014/main" id="{294EE7DA-DECA-E12D-521D-CE4A2E583D32}"/>
              </a:ext>
            </a:extLst>
          </p:cNvPr>
          <p:cNvSpPr txBox="1"/>
          <p:nvPr/>
        </p:nvSpPr>
        <p:spPr>
          <a:xfrm>
            <a:off x="9038665" y="2563599"/>
            <a:ext cx="1907242" cy="529569"/>
          </a:xfrm>
          <a:prstGeom prst="rect">
            <a:avLst/>
          </a:prstGeom>
          <a:noFill/>
        </p:spPr>
        <p:txBody>
          <a:bodyPr wrap="square">
            <a:spAutoFit/>
          </a:bodyPr>
          <a:lstStyle/>
          <a:p>
            <a:pPr marL="0" marR="0" lvl="0" indent="0" algn="ctr" defTabSz="914400" rtl="1" eaLnBrk="1" fontAlgn="auto" latinLnBrk="0" hangingPunct="1">
              <a:lnSpc>
                <a:spcPct val="110000"/>
              </a:lnSpc>
              <a:spcBef>
                <a:spcPct val="20000"/>
              </a:spcBef>
              <a:spcAft>
                <a:spcPts val="0"/>
              </a:spcAft>
              <a:buClrTx/>
              <a:buSzTx/>
              <a:buFont typeface="Arial" pitchFamily="34" charset="0"/>
              <a:buNone/>
              <a:tabLst/>
              <a:defRPr/>
            </a:pPr>
            <a:r>
              <a:rPr kumimoji="0" lang="ar-JO" sz="2800" b="1" i="0" u="none" strike="noStrike" kern="1200" cap="none" spc="0" normalizeH="0" baseline="0" noProof="0" dirty="0">
                <a:ln>
                  <a:noFill/>
                </a:ln>
                <a:solidFill>
                  <a:schemeClr val="tx1"/>
                </a:solidFill>
                <a:effectLst/>
                <a:uLnTx/>
                <a:uFillTx/>
                <a:latin typeface="Bahnschrift Light" pitchFamily="34" charset="0"/>
                <a:ea typeface="+mn-ea"/>
                <a:cs typeface="Arial"/>
              </a:rPr>
              <a:t>الأهـــداف :</a:t>
            </a:r>
          </a:p>
        </p:txBody>
      </p:sp>
    </p:spTree>
    <p:extLst>
      <p:ext uri="{BB962C8B-B14F-4D97-AF65-F5344CB8AC3E}">
        <p14:creationId xmlns:p14="http://schemas.microsoft.com/office/powerpoint/2010/main" val="28252242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1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1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1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1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6564090" y="-1394439"/>
            <a:ext cx="3163681" cy="6200815"/>
          </a:xfrm>
          <a:prstGeom prst="rect">
            <a:avLst/>
          </a:prstGeom>
          <a:effectLst>
            <a:softEdge rad="635000"/>
          </a:effectLst>
        </p:spPr>
      </p:pic>
      <p:pic>
        <p:nvPicPr>
          <p:cNvPr id="1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569624" y="-1153390"/>
            <a:ext cx="3163681" cy="6200815"/>
          </a:xfrm>
          <a:prstGeom prst="rect">
            <a:avLst/>
          </a:prstGeom>
          <a:effectLst>
            <a:softEdge rad="635000"/>
          </a:effectLst>
        </p:spPr>
      </p:pic>
      <p:sp>
        <p:nvSpPr>
          <p:cNvPr id="23" name="عنوان 22"/>
          <p:cNvSpPr>
            <a:spLocks noGrp="1"/>
          </p:cNvSpPr>
          <p:nvPr>
            <p:ph type="title"/>
          </p:nvPr>
        </p:nvSpPr>
        <p:spPr>
          <a:xfrm>
            <a:off x="631792" y="872749"/>
            <a:ext cx="10614546" cy="5048487"/>
          </a:xfrm>
          <a:noFill/>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ar-JO" sz="2800" dirty="0"/>
              <a:t>كَمَا أَرْسَلْنَا فِيكُمْ رَسُولًا مِّنكُمْ يَتْلُو عَلَيْكُمْ آيَاتِنَا وَيُزَكِّيكُمْ وَيُعَلِّمُكُمُ الْكِتَابَ وَالْحِكْمَةَ وَيُعَلِّمُكُم مَّا لَمْ تَكُونُوا تَعْلَمُونَ </a:t>
            </a:r>
            <a:r>
              <a:rPr lang="ar-JO" sz="1800" dirty="0"/>
              <a:t>(151) </a:t>
            </a:r>
            <a:r>
              <a:rPr lang="ar-JO" sz="2800" dirty="0"/>
              <a:t>فَاذْكُرُونِي أَذْكُرْكُمْ وَاشْكُرُوا لِي وَلَا تَكْفُرُونِ </a:t>
            </a:r>
            <a:r>
              <a:rPr lang="ar-JO" sz="1800" dirty="0"/>
              <a:t>(152) </a:t>
            </a:r>
            <a:r>
              <a:rPr lang="ar-JO" sz="2800" dirty="0"/>
              <a:t>يَا أَيُّهَا الَّذِينَ آمَنُوا اسْتَعِينُوا بِالصَّبْرِ وَالصَّلَاةِ ۚ إِنَّ اللَّهَ مَعَ الصَّابِرِينَ</a:t>
            </a:r>
            <a:r>
              <a:rPr lang="ar-JO" sz="2000" dirty="0"/>
              <a:t>(153)</a:t>
            </a:r>
            <a:r>
              <a:rPr lang="ar-JO" sz="2800" dirty="0"/>
              <a:t> وَلَا تَقُولُوا لِمَن يُقْتَلُ فِي سَبِيلِ اللَّهِ أَمْوَاتٌ ۚ بَلْ أَحْيَاءٌ </a:t>
            </a:r>
            <a:r>
              <a:rPr lang="ar-JO" sz="2800" dirty="0" err="1"/>
              <a:t>وَلَٰكِن</a:t>
            </a:r>
            <a:r>
              <a:rPr lang="ar-JO" sz="2800" dirty="0"/>
              <a:t> لَّا تَشْعُرُونَ </a:t>
            </a:r>
            <a:r>
              <a:rPr lang="ar-JO" sz="1800" dirty="0"/>
              <a:t>(154) </a:t>
            </a:r>
            <a:r>
              <a:rPr lang="ar-JO" sz="2800" dirty="0"/>
              <a:t>وَلَنَبْلُوَنَّكُم بِشَيْءٍ مِّنَ الْخَوْفِ وَالْجُوعِ وَنَقْصٍ مِّنَ الْأَمْوَالِ وَالْأَنفُسِ وَالثَّمَرَاتِ ۗ وَبَشِّرِ الصَّابِرِينَ </a:t>
            </a:r>
            <a:r>
              <a:rPr lang="ar-JO" sz="1800" dirty="0"/>
              <a:t>(155) </a:t>
            </a:r>
            <a:r>
              <a:rPr lang="ar-JO" sz="2800" dirty="0"/>
              <a:t>الَّذِينَ إِذَا أَصَابَتْهُم مُّصِيبَةٌ قَالُوا إِنَّا لِلَّهِ وَإِنَّا إِلَيْهِ رَاجِعُونَ </a:t>
            </a:r>
            <a:r>
              <a:rPr lang="ar-JO" sz="1800" dirty="0"/>
              <a:t>(156) </a:t>
            </a:r>
            <a:r>
              <a:rPr lang="ar-JO" sz="2800" dirty="0" err="1"/>
              <a:t>أُولَٰئِكَ</a:t>
            </a:r>
            <a:r>
              <a:rPr lang="ar-JO" sz="2800" dirty="0"/>
              <a:t> عَلَيْهِمْ صَلَوَاتٌ مِّن رَّبِّهِمْ وَرَحْمَةٌ ۖ </a:t>
            </a:r>
            <a:r>
              <a:rPr lang="ar-JO" sz="2800" dirty="0" err="1"/>
              <a:t>وَأُولَٰئِكَ</a:t>
            </a:r>
            <a:r>
              <a:rPr lang="ar-JO" sz="2800" dirty="0"/>
              <a:t> هُمُ الْمُهْتَدُونَ</a:t>
            </a:r>
            <a:r>
              <a:rPr lang="ar-JO" sz="1800" dirty="0"/>
              <a:t>(157) .</a:t>
            </a:r>
            <a:endParaRPr lang="en-US" sz="2800" dirty="0"/>
          </a:p>
        </p:txBody>
      </p:sp>
    </p:spTree>
    <p:extLst>
      <p:ext uri="{BB962C8B-B14F-4D97-AF65-F5344CB8AC3E}">
        <p14:creationId xmlns:p14="http://schemas.microsoft.com/office/powerpoint/2010/main" val="41580266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569624" y="-1153390"/>
            <a:ext cx="3163681" cy="6200815"/>
          </a:xfrm>
          <a:prstGeom prst="rect">
            <a:avLst/>
          </a:prstGeom>
          <a:effectLst>
            <a:softEdge rad="635000"/>
          </a:effectLst>
        </p:spPr>
      </p:pic>
      <p:sp>
        <p:nvSpPr>
          <p:cNvPr id="18" name="عنصر نائب للمحتوى 2"/>
          <p:cNvSpPr>
            <a:spLocks noGrp="1"/>
          </p:cNvSpPr>
          <p:nvPr/>
        </p:nvSpPr>
        <p:spPr>
          <a:xfrm>
            <a:off x="2057400" y="2682088"/>
            <a:ext cx="8229600" cy="36726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JO" dirty="0"/>
              <a:t> </a:t>
            </a:r>
            <a:endParaRPr lang="en-US" dirty="0"/>
          </a:p>
        </p:txBody>
      </p:sp>
      <p:graphicFrame>
        <p:nvGraphicFramePr>
          <p:cNvPr id="11" name="رسم تخطيطي 10"/>
          <p:cNvGraphicFramePr/>
          <p:nvPr>
            <p:extLst>
              <p:ext uri="{D42A27DB-BD31-4B8C-83A1-F6EECF244321}">
                <p14:modId xmlns:p14="http://schemas.microsoft.com/office/powerpoint/2010/main" val="2872591453"/>
              </p:ext>
            </p:extLst>
          </p:nvPr>
        </p:nvGraphicFramePr>
        <p:xfrm>
          <a:off x="1333598" y="815789"/>
          <a:ext cx="9323209" cy="5426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مخطط انسيابي: قرار 12"/>
          <p:cNvSpPr/>
          <p:nvPr/>
        </p:nvSpPr>
        <p:spPr>
          <a:xfrm>
            <a:off x="9555480" y="850633"/>
            <a:ext cx="1756064" cy="1320911"/>
          </a:xfrm>
          <a:prstGeom prst="flowChartDecision">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ar-JO" sz="2400" b="1" dirty="0"/>
              <a:t>التزكية</a:t>
            </a:r>
            <a:endParaRPr lang="en-US" sz="2400" b="1" dirty="0"/>
          </a:p>
        </p:txBody>
      </p:sp>
      <p:sp>
        <p:nvSpPr>
          <p:cNvPr id="14" name="مخطط انسيابي: قرار 13"/>
          <p:cNvSpPr/>
          <p:nvPr/>
        </p:nvSpPr>
        <p:spPr>
          <a:xfrm>
            <a:off x="669176" y="802970"/>
            <a:ext cx="1880754" cy="1184564"/>
          </a:xfrm>
          <a:prstGeom prst="flowChartDecision">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ar-JO" sz="2400" b="1" dirty="0"/>
              <a:t>والتعليم</a:t>
            </a:r>
            <a:endParaRPr lang="en-US" sz="2400" b="1" dirty="0"/>
          </a:p>
        </p:txBody>
      </p:sp>
    </p:spTree>
    <p:extLst>
      <p:ext uri="{BB962C8B-B14F-4D97-AF65-F5344CB8AC3E}">
        <p14:creationId xmlns:p14="http://schemas.microsoft.com/office/powerpoint/2010/main" val="35588866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A7409-6AE2-935C-328B-844856CA56A5}"/>
            </a:ext>
          </a:extLst>
        </p:cNvPr>
        <p:cNvGrpSpPr/>
        <p:nvPr/>
      </p:nvGrpSpPr>
      <p:grpSpPr>
        <a:xfrm>
          <a:off x="0" y="0"/>
          <a:ext cx="0" cy="0"/>
          <a:chOff x="0" y="0"/>
          <a:chExt cx="0" cy="0"/>
        </a:xfrm>
      </p:grpSpPr>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32B6340E-73B6-F2F5-FE00-387981B7FE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113B85B-D5A8-167E-319C-8C617F4310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7049B31F-5C01-8E7E-4047-565C30D35AA2}"/>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sp>
        <p:nvSpPr>
          <p:cNvPr id="3" name="عنصر نائب للمحتوى 2">
            <a:extLst>
              <a:ext uri="{FF2B5EF4-FFF2-40B4-BE49-F238E27FC236}">
                <a16:creationId xmlns:a16="http://schemas.microsoft.com/office/drawing/2014/main" id="{2373DD72-8814-20FD-4A75-A43DFCA0C3F2}"/>
              </a:ext>
            </a:extLst>
          </p:cNvPr>
          <p:cNvSpPr txBox="1">
            <a:spLocks/>
          </p:cNvSpPr>
          <p:nvPr/>
        </p:nvSpPr>
        <p:spPr>
          <a:xfrm>
            <a:off x="838200" y="1825625"/>
            <a:ext cx="10515600" cy="4351338"/>
          </a:xfrm>
          <a:prstGeom prst="rect">
            <a:avLst/>
          </a:prstGeom>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4" name="سحابة 3"/>
          <p:cNvSpPr/>
          <p:nvPr/>
        </p:nvSpPr>
        <p:spPr>
          <a:xfrm>
            <a:off x="4645236" y="1289990"/>
            <a:ext cx="7971405" cy="1192565"/>
          </a:xfrm>
          <a:prstGeom prst="cloud">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ar-JO" sz="2400" b="1" dirty="0"/>
              <a:t>« فاذكروني أذكركم واشكروا لي ولا</a:t>
            </a:r>
            <a:r>
              <a:rPr lang="ar-SA" sz="2400" b="1" dirty="0"/>
              <a:t> </a:t>
            </a:r>
            <a:r>
              <a:rPr lang="ar-JO" sz="2400" b="1" dirty="0"/>
              <a:t>تكفرون ».</a:t>
            </a:r>
            <a:endParaRPr lang="en-US" sz="2400" b="1" dirty="0"/>
          </a:p>
        </p:txBody>
      </p:sp>
      <p:sp>
        <p:nvSpPr>
          <p:cNvPr id="16" name="سهم للأسفل 15"/>
          <p:cNvSpPr/>
          <p:nvPr/>
        </p:nvSpPr>
        <p:spPr>
          <a:xfrm>
            <a:off x="7742115" y="2033063"/>
            <a:ext cx="3692235" cy="1699878"/>
          </a:xfrm>
          <a:prstGeom prst="downArrow">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sz="2400" b="1" dirty="0"/>
              <a:t>كيف يتحقّقُ ذكرِ الله ؟ </a:t>
            </a:r>
            <a:endParaRPr lang="en-US" sz="2400" b="1" dirty="0"/>
          </a:p>
        </p:txBody>
      </p:sp>
      <p:sp>
        <p:nvSpPr>
          <p:cNvPr id="17" name="سهم للأسفل 16"/>
          <p:cNvSpPr/>
          <p:nvPr/>
        </p:nvSpPr>
        <p:spPr>
          <a:xfrm>
            <a:off x="4402282" y="2297891"/>
            <a:ext cx="3387436" cy="1242675"/>
          </a:xfrm>
          <a:prstGeom prst="downArrow">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sz="2400" b="1" dirty="0"/>
              <a:t>كيف يكونُ ذكرُ الله لنا ؟</a:t>
            </a:r>
            <a:endParaRPr lang="en-US" sz="2400" b="1" dirty="0"/>
          </a:p>
        </p:txBody>
      </p:sp>
      <p:sp>
        <p:nvSpPr>
          <p:cNvPr id="18" name="سهم للأسفل 17"/>
          <p:cNvSpPr/>
          <p:nvPr/>
        </p:nvSpPr>
        <p:spPr>
          <a:xfrm>
            <a:off x="642573" y="2295235"/>
            <a:ext cx="4421563" cy="1175533"/>
          </a:xfrm>
          <a:prstGeom prst="downArrow">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sz="2400" b="1" dirty="0"/>
              <a:t>ما معنى «ولا تكفرون»؟</a:t>
            </a:r>
            <a:endParaRPr lang="en-US" sz="2400" b="1" dirty="0"/>
          </a:p>
        </p:txBody>
      </p:sp>
      <p:sp>
        <p:nvSpPr>
          <p:cNvPr id="19" name="سحابة 18"/>
          <p:cNvSpPr/>
          <p:nvPr/>
        </p:nvSpPr>
        <p:spPr>
          <a:xfrm>
            <a:off x="7742115" y="3371982"/>
            <a:ext cx="3945081" cy="2175669"/>
          </a:xfrm>
          <a:prstGeom prst="cloud">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b="1" dirty="0"/>
              <a:t>1- بالقلب : استحضار عظمة الخالق والتفكر ببديع صنعه.</a:t>
            </a:r>
          </a:p>
          <a:p>
            <a:pPr algn="ctr"/>
            <a:r>
              <a:rPr lang="ar-JO" b="1" dirty="0"/>
              <a:t>2- باللسان : الحمد ، التسبيح، قراءة القرآن.</a:t>
            </a:r>
          </a:p>
          <a:p>
            <a:pPr algn="ctr"/>
            <a:r>
              <a:rPr lang="ar-JO" b="1" dirty="0"/>
              <a:t>3- الجوارح وذلك بتسخيرها في طاعة الله وعبادته.</a:t>
            </a:r>
            <a:endParaRPr lang="en-US" b="1" dirty="0"/>
          </a:p>
        </p:txBody>
      </p:sp>
      <p:sp>
        <p:nvSpPr>
          <p:cNvPr id="20" name="سحابة 19"/>
          <p:cNvSpPr/>
          <p:nvPr/>
        </p:nvSpPr>
        <p:spPr>
          <a:xfrm>
            <a:off x="4615063" y="3281693"/>
            <a:ext cx="3023754" cy="1589015"/>
          </a:xfrm>
          <a:prstGeom prst="cloud">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sz="2000" b="1" dirty="0"/>
              <a:t>يقابلُ اللهُ تعالى عبدَه بالثواب والإحسان ومغفرةِ الذنوب .</a:t>
            </a:r>
            <a:endParaRPr lang="en-US" sz="2000" b="1" dirty="0"/>
          </a:p>
        </p:txBody>
      </p:sp>
      <p:sp>
        <p:nvSpPr>
          <p:cNvPr id="21" name="سحابة 20"/>
          <p:cNvSpPr/>
          <p:nvPr/>
        </p:nvSpPr>
        <p:spPr>
          <a:xfrm>
            <a:off x="1537063" y="3489056"/>
            <a:ext cx="2671954" cy="1672936"/>
          </a:xfrm>
          <a:prstGeom prst="cloud">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JO" sz="2000" b="1" dirty="0"/>
              <a:t>تحذير من جحود نعمِ الله وكفرِها مثلما فعلت الاُممُ السابقةِ فيصيبهم العذاب.</a:t>
            </a:r>
            <a:endParaRPr lang="en-US" sz="2000" b="1" dirty="0"/>
          </a:p>
        </p:txBody>
      </p:sp>
      <p:sp>
        <p:nvSpPr>
          <p:cNvPr id="13" name="مربع نص 12">
            <a:extLst>
              <a:ext uri="{FF2B5EF4-FFF2-40B4-BE49-F238E27FC236}">
                <a16:creationId xmlns:a16="http://schemas.microsoft.com/office/drawing/2014/main" id="{3FBBE8D7-07AB-BD5C-939A-CD0E869C5832}"/>
              </a:ext>
            </a:extLst>
          </p:cNvPr>
          <p:cNvSpPr txBox="1"/>
          <p:nvPr/>
        </p:nvSpPr>
        <p:spPr>
          <a:xfrm>
            <a:off x="7477789" y="937887"/>
            <a:ext cx="3162213" cy="523220"/>
          </a:xfrm>
          <a:prstGeom prst="rect">
            <a:avLst/>
          </a:prstGeom>
          <a:noFill/>
        </p:spPr>
        <p:txBody>
          <a:bodyPr wrap="square">
            <a:spAutoFit/>
          </a:bodyPr>
          <a:lstStyle/>
          <a:p>
            <a:r>
              <a:rPr lang="ar-JO" sz="2800" b="1" dirty="0"/>
              <a:t>الجزاء من جنس العمل:</a:t>
            </a:r>
            <a:r>
              <a:rPr lang="ar-SA" sz="2800" b="1" dirty="0"/>
              <a:t> </a:t>
            </a:r>
            <a:endParaRPr lang="en-GB" sz="2800" dirty="0"/>
          </a:p>
        </p:txBody>
      </p:sp>
    </p:spTree>
    <p:extLst>
      <p:ext uri="{BB962C8B-B14F-4D97-AF65-F5344CB8AC3E}">
        <p14:creationId xmlns:p14="http://schemas.microsoft.com/office/powerpoint/2010/main" val="39582485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16200000">
            <a:off x="8860569" y="-1965940"/>
            <a:ext cx="3163681" cy="6200815"/>
          </a:xfrm>
          <a:prstGeom prst="rect">
            <a:avLst/>
          </a:prstGeom>
          <a:effectLst>
            <a:softEdge rad="635000"/>
          </a:effectLst>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16200000">
            <a:off x="7415737" y="-1422808"/>
            <a:ext cx="3163681" cy="6200815"/>
          </a:xfrm>
          <a:prstGeom prst="rect">
            <a:avLst/>
          </a:prstGeom>
          <a:effectLst>
            <a:softEdge rad="635000"/>
          </a:effectLst>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16200000">
            <a:off x="8870020" y="-819178"/>
            <a:ext cx="3163681" cy="6200815"/>
          </a:xfrm>
          <a:prstGeom prst="rect">
            <a:avLst/>
          </a:prstGeom>
          <a:effectLst>
            <a:softEdge rad="635000"/>
          </a:effectLst>
        </p:spPr>
      </p:pic>
      <p:sp>
        <p:nvSpPr>
          <p:cNvPr id="10" name="عنوان 1"/>
          <p:cNvSpPr>
            <a:spLocks noGrp="1"/>
          </p:cNvSpPr>
          <p:nvPr/>
        </p:nvSpPr>
        <p:spPr>
          <a:xfrm>
            <a:off x="6593967" y="679797"/>
            <a:ext cx="441496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JO" sz="2800" b="1" dirty="0">
                <a:cs typeface="+mn-cs"/>
              </a:rPr>
              <a:t>العبر المستفادة من الآية الكريمة:</a:t>
            </a:r>
            <a:endParaRPr lang="en-US" sz="2800" b="1" dirty="0">
              <a:cs typeface="+mn-cs"/>
            </a:endParaRPr>
          </a:p>
        </p:txBody>
      </p:sp>
      <p:sp>
        <p:nvSpPr>
          <p:cNvPr id="12" name="مربع نص 11">
            <a:extLst>
              <a:ext uri="{FF2B5EF4-FFF2-40B4-BE49-F238E27FC236}">
                <a16:creationId xmlns:a16="http://schemas.microsoft.com/office/drawing/2014/main" id="{4E58CA6C-4B7F-FDC8-7F14-20B44E8280AC}"/>
              </a:ext>
            </a:extLst>
          </p:cNvPr>
          <p:cNvSpPr txBox="1"/>
          <p:nvPr/>
        </p:nvSpPr>
        <p:spPr>
          <a:xfrm>
            <a:off x="5039661" y="1815202"/>
            <a:ext cx="6875928" cy="461665"/>
          </a:xfrm>
          <a:prstGeom prst="rect">
            <a:avLst/>
          </a:prstGeom>
          <a:noFill/>
        </p:spPr>
        <p:txBody>
          <a:bodyPr wrap="square">
            <a:spAutoFit/>
          </a:bodyPr>
          <a:lstStyle/>
          <a:p>
            <a:pPr algn="ctr"/>
            <a:r>
              <a:rPr lang="ar-JO" sz="2400" b="1" dirty="0"/>
              <a:t>« فاذكروني أذكركم واشكروا لي ولا تكفرون »</a:t>
            </a:r>
            <a:endParaRPr lang="en-US" sz="2400" b="1" dirty="0"/>
          </a:p>
        </p:txBody>
      </p:sp>
      <p:sp>
        <p:nvSpPr>
          <p:cNvPr id="14" name="مربع نص 13">
            <a:extLst>
              <a:ext uri="{FF2B5EF4-FFF2-40B4-BE49-F238E27FC236}">
                <a16:creationId xmlns:a16="http://schemas.microsoft.com/office/drawing/2014/main" id="{72CDCC70-8B48-1DCC-ACD5-86CD9BE5A40C}"/>
              </a:ext>
            </a:extLst>
          </p:cNvPr>
          <p:cNvSpPr txBox="1"/>
          <p:nvPr/>
        </p:nvSpPr>
        <p:spPr>
          <a:xfrm>
            <a:off x="2357755" y="2519407"/>
            <a:ext cx="8296834" cy="1697644"/>
          </a:xfrm>
          <a:prstGeom prst="rect">
            <a:avLst/>
          </a:prstGeom>
          <a:noFill/>
        </p:spPr>
        <p:txBody>
          <a:bodyPr wrap="square">
            <a:spAutoFit/>
          </a:bodyPr>
          <a:lstStyle/>
          <a:p>
            <a:pPr>
              <a:lnSpc>
                <a:spcPct val="150000"/>
              </a:lnSpc>
            </a:pPr>
            <a:r>
              <a:rPr lang="ar-JO" sz="2400" b="1" dirty="0"/>
              <a:t>1- الإكثارُ من ذكرِ الله تعالى واستحضارُ عظمتِه في كل حين .</a:t>
            </a:r>
          </a:p>
          <a:p>
            <a:pPr>
              <a:lnSpc>
                <a:spcPct val="150000"/>
              </a:lnSpc>
            </a:pPr>
            <a:r>
              <a:rPr lang="ar-JO" sz="2400" b="1" dirty="0"/>
              <a:t>2- وجوبُ شكرِ اللهِ على نعمِه ظاهرة وباطنة حتى تدومَ وتزداد .</a:t>
            </a:r>
          </a:p>
          <a:p>
            <a:pPr>
              <a:lnSpc>
                <a:spcPct val="150000"/>
              </a:lnSpc>
            </a:pPr>
            <a:r>
              <a:rPr lang="ar-JO" sz="2400" b="1" dirty="0"/>
              <a:t>3- كفران النعمةِ يقودُ إلى الهلاكِ في الدنيا والآخرة .</a:t>
            </a:r>
            <a:endParaRPr lang="en-US" sz="2400" b="1" dirty="0"/>
          </a:p>
        </p:txBody>
      </p:sp>
    </p:spTree>
    <p:extLst>
      <p:ext uri="{BB962C8B-B14F-4D97-AF65-F5344CB8AC3E}">
        <p14:creationId xmlns:p14="http://schemas.microsoft.com/office/powerpoint/2010/main" val="27355960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5880072" y="-1659147"/>
            <a:ext cx="3163681" cy="6200815"/>
          </a:xfrm>
          <a:prstGeom prst="rect">
            <a:avLst/>
          </a:prstGeom>
          <a:effectLst>
            <a:softEdge rad="635000"/>
          </a:effectLst>
        </p:spPr>
      </p:pic>
      <p:sp>
        <p:nvSpPr>
          <p:cNvPr id="11" name="شكل بيضاوي 10"/>
          <p:cNvSpPr/>
          <p:nvPr/>
        </p:nvSpPr>
        <p:spPr>
          <a:xfrm>
            <a:off x="7684709" y="1869793"/>
            <a:ext cx="3166218" cy="1788463"/>
          </a:xfrm>
          <a:prstGeom prst="ellipse">
            <a:avLst/>
          </a:prstGeom>
          <a:ln>
            <a:no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ar-JO"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الصبرُ هو : ضبطُ النفسِ على الحقّ، وثباتها عند المكاره.</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شكل بيضاوي 11"/>
          <p:cNvSpPr/>
          <p:nvPr/>
        </p:nvSpPr>
        <p:spPr>
          <a:xfrm>
            <a:off x="1629680" y="1637540"/>
            <a:ext cx="5302526" cy="2252968"/>
          </a:xfrm>
          <a:prstGeom prst="ellipse">
            <a:avLst/>
          </a:prstGeom>
          <a:ln>
            <a:no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ar-JO" sz="2400" b="1" u="sng" dirty="0">
                <a:solidFill>
                  <a:srgbClr val="0070C0"/>
                </a:solidFill>
              </a:rPr>
              <a:t>علل</a:t>
            </a:r>
            <a:r>
              <a:rPr lang="ar-JO" sz="2400" b="1" dirty="0">
                <a:solidFill>
                  <a:srgbClr val="00B050"/>
                </a:solidFill>
              </a:rPr>
              <a:t>: </a:t>
            </a:r>
            <a:r>
              <a:rPr lang="ar-JO" sz="2000" b="1" dirty="0">
                <a:solidFill>
                  <a:srgbClr val="00B050"/>
                </a:solidFill>
              </a:rPr>
              <a:t>قرنتِ الآيةُ بين الصبرِ الصلاة ؛ لأن في الصلاةِ طمأنينةً للنفسِ، واستحضاراً لعظمة الله فيزداد العبدُ ثقةً بربه مما يعينه على الاحتمال والثبات.</a:t>
            </a:r>
            <a:endParaRPr lang="en-US" sz="2000" b="1" dirty="0">
              <a:solidFill>
                <a:srgbClr val="00B050"/>
              </a:solidFill>
            </a:endParaRPr>
          </a:p>
        </p:txBody>
      </p:sp>
      <p:sp>
        <p:nvSpPr>
          <p:cNvPr id="14" name="شكل بيضاوي 13"/>
          <p:cNvSpPr/>
          <p:nvPr/>
        </p:nvSpPr>
        <p:spPr>
          <a:xfrm>
            <a:off x="7535343" y="3966246"/>
            <a:ext cx="3491800" cy="1702383"/>
          </a:xfrm>
          <a:prstGeom prst="ellipse">
            <a:avLst/>
          </a:prstGeom>
          <a:ln>
            <a:no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a:r>
              <a:rPr lang="ar-JO"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عن حذيفة رضي الله عنه قال : « كان النبي عليه السلام اذا حزبه أمر صلى».</a:t>
            </a:r>
          </a:p>
          <a:p>
            <a:pPr algn="ctr" rtl="1"/>
            <a:r>
              <a:rPr lang="ar-JO"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حزبه أي اشتد عليه</a:t>
            </a:r>
            <a:endPar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شكل بيضاوي 14"/>
          <p:cNvSpPr/>
          <p:nvPr/>
        </p:nvSpPr>
        <p:spPr>
          <a:xfrm>
            <a:off x="1447206" y="3658256"/>
            <a:ext cx="5753175" cy="2169050"/>
          </a:xfrm>
          <a:prstGeom prst="ellipse">
            <a:avLst/>
          </a:prstGeom>
          <a:ln>
            <a:noFill/>
          </a:ln>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a:r>
              <a:rPr lang="ar-JO" sz="2000" b="1" u="sng" dirty="0">
                <a:solidFill>
                  <a:srgbClr val="0070C0"/>
                </a:solidFill>
              </a:rPr>
              <a:t>علل</a:t>
            </a:r>
            <a:r>
              <a:rPr lang="ar-JO" sz="2000" b="1" u="sng" dirty="0">
                <a:solidFill>
                  <a:srgbClr val="00B050"/>
                </a:solidFill>
              </a:rPr>
              <a:t> </a:t>
            </a:r>
            <a:r>
              <a:rPr lang="ar-JO" sz="2000" b="1" dirty="0">
                <a:solidFill>
                  <a:srgbClr val="00B050"/>
                </a:solidFill>
              </a:rPr>
              <a:t>: جاء الأمر بالصبر بعد الأمر بالشكر.</a:t>
            </a:r>
          </a:p>
          <a:p>
            <a:pPr algn="ctr" rtl="1"/>
            <a:r>
              <a:rPr lang="ar-JO" sz="2000" b="1" dirty="0">
                <a:solidFill>
                  <a:srgbClr val="00B050"/>
                </a:solidFill>
              </a:rPr>
              <a:t>لأن حال المؤمن بين شكر وصبر فهو شاكر لخير أصابه أو صابر على ضر وقع عليه ، قال عليه السلام:« « عجبا لأمر المؤمن إن أمره كله خير....</a:t>
            </a:r>
          </a:p>
        </p:txBody>
      </p:sp>
      <p:sp>
        <p:nvSpPr>
          <p:cNvPr id="3" name="مربع نص 2">
            <a:extLst>
              <a:ext uri="{FF2B5EF4-FFF2-40B4-BE49-F238E27FC236}">
                <a16:creationId xmlns:a16="http://schemas.microsoft.com/office/drawing/2014/main" id="{F4ACD3CD-ED50-F462-2789-3891261725F7}"/>
              </a:ext>
            </a:extLst>
          </p:cNvPr>
          <p:cNvSpPr txBox="1"/>
          <p:nvPr/>
        </p:nvSpPr>
        <p:spPr>
          <a:xfrm>
            <a:off x="2904266" y="1243043"/>
            <a:ext cx="7434234" cy="461665"/>
          </a:xfrm>
          <a:prstGeom prst="rect">
            <a:avLst/>
          </a:prstGeom>
          <a:noFill/>
        </p:spPr>
        <p:txBody>
          <a:bodyPr wrap="square">
            <a:spAutoFit/>
          </a:bodyPr>
          <a:lstStyle/>
          <a:p>
            <a:pPr rtl="1"/>
            <a:r>
              <a:rPr lang="ar-JO" sz="2400" dirty="0"/>
              <a:t>الصبر على البلاء .. </a:t>
            </a:r>
            <a:r>
              <a:rPr lang="ar-JO" sz="1800" b="1" dirty="0"/>
              <a:t>«</a:t>
            </a:r>
            <a:r>
              <a:rPr lang="ar-JO" sz="1800" b="1" dirty="0" err="1"/>
              <a:t>ياأيها</a:t>
            </a:r>
            <a:r>
              <a:rPr lang="ar-JO" sz="1800" b="1" dirty="0"/>
              <a:t> الذين آمنوا استعينوا بالصبرٍ والصلاةِ إن اللهَ مع الصابرين »</a:t>
            </a:r>
            <a:endParaRPr lang="en-US" sz="1800" b="1" dirty="0"/>
          </a:p>
        </p:txBody>
      </p:sp>
    </p:spTree>
    <p:extLst>
      <p:ext uri="{BB962C8B-B14F-4D97-AF65-F5344CB8AC3E}">
        <p14:creationId xmlns:p14="http://schemas.microsoft.com/office/powerpoint/2010/main" val="40851312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nvSpPr>
        <p:spPr>
          <a:xfrm>
            <a:off x="6813176" y="712241"/>
            <a:ext cx="4129062" cy="1143000"/>
          </a:xfrm>
          <a:prstGeom prst="rect">
            <a:avLst/>
          </a:prstGeo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JO" sz="2800" b="1" dirty="0"/>
              <a:t>مكانة الشهداء عند الله تعالى </a:t>
            </a:r>
          </a:p>
        </p:txBody>
      </p:sp>
      <p:pic>
        <p:nvPicPr>
          <p:cNvPr id="12"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13"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1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sp>
        <p:nvSpPr>
          <p:cNvPr id="2" name="مستطيل 1"/>
          <p:cNvSpPr/>
          <p:nvPr/>
        </p:nvSpPr>
        <p:spPr>
          <a:xfrm>
            <a:off x="2438786" y="1932082"/>
            <a:ext cx="8430513" cy="523220"/>
          </a:xfrm>
          <a:prstGeom prst="rect">
            <a:avLst/>
          </a:prstGeom>
        </p:spPr>
        <p:txBody>
          <a:bodyPr wrap="none">
            <a:spAutoFit/>
          </a:bodyPr>
          <a:lstStyle/>
          <a:p>
            <a:pPr lvl="0"/>
            <a:r>
              <a:rPr lang="ar-JO" sz="2800" b="1" dirty="0"/>
              <a:t>« ولا  تقولوا لمن يقتل في سبيل الله أمواتٌ بل أحياء ولكن لا تشعرون »</a:t>
            </a:r>
            <a:endParaRPr lang="en-US" sz="2800" b="1" dirty="0"/>
          </a:p>
        </p:txBody>
      </p:sp>
      <p:sp>
        <p:nvSpPr>
          <p:cNvPr id="3" name="مستطيل 2"/>
          <p:cNvSpPr/>
          <p:nvPr/>
        </p:nvSpPr>
        <p:spPr>
          <a:xfrm>
            <a:off x="1470852" y="2770474"/>
            <a:ext cx="9536585" cy="523220"/>
          </a:xfrm>
          <a:prstGeom prst="rect">
            <a:avLst/>
          </a:prstGeom>
        </p:spPr>
        <p:txBody>
          <a:bodyPr wrap="none">
            <a:spAutoFit/>
          </a:bodyPr>
          <a:lstStyle/>
          <a:p>
            <a:pPr lvl="0"/>
            <a:r>
              <a:rPr lang="ar-JO" sz="2800" b="1" dirty="0"/>
              <a:t>الشهيد</a:t>
            </a:r>
            <a:r>
              <a:rPr lang="ar-JO" sz="2800" dirty="0"/>
              <a:t> : من بذل نفسَه في سبيلِ اللهِ دفاعا عن دينِه ووطنِه لتكونَ كلمةُ اللهِ هي</a:t>
            </a:r>
            <a:r>
              <a:rPr lang="en-US" sz="2800" dirty="0"/>
              <a:t> </a:t>
            </a:r>
            <a:r>
              <a:rPr lang="ar-JO" sz="2800" dirty="0"/>
              <a:t>العليا.</a:t>
            </a:r>
            <a:endParaRPr lang="en-US" sz="2800" dirty="0"/>
          </a:p>
        </p:txBody>
      </p:sp>
      <p:sp>
        <p:nvSpPr>
          <p:cNvPr id="4" name="مستطيل 3"/>
          <p:cNvSpPr/>
          <p:nvPr/>
        </p:nvSpPr>
        <p:spPr>
          <a:xfrm>
            <a:off x="1431616" y="3608866"/>
            <a:ext cx="9615055" cy="1384995"/>
          </a:xfrm>
          <a:prstGeom prst="rect">
            <a:avLst/>
          </a:prstGeom>
        </p:spPr>
        <p:txBody>
          <a:bodyPr wrap="square">
            <a:spAutoFit/>
          </a:bodyPr>
          <a:lstStyle/>
          <a:p>
            <a:pPr lvl="0" algn="ctr"/>
            <a:r>
              <a:rPr lang="ar-JO" sz="2800" b="1" u="sng" dirty="0"/>
              <a:t>نعلّل</a:t>
            </a:r>
            <a:r>
              <a:rPr lang="ar-JO" sz="2800" b="1" dirty="0"/>
              <a:t>: نهتِ الآيةُ الكريمةُ عن وصفِ الشهداء بالأموات؛ لأنهم أحياء عند ربهم يتنعمون؛ فقد انتقلوا من حياةٍ نعرفُها إلى حياة أخرى لا نشعرُ بها، « ولا تحسبن الذين قتلوا في سبيل الله أمواتاً بل أحياءٌ عند ربهم يرزقون».</a:t>
            </a:r>
            <a:endParaRPr lang="en-US" sz="2800" b="1" dirty="0"/>
          </a:p>
        </p:txBody>
      </p:sp>
    </p:spTree>
    <p:extLst>
      <p:ext uri="{BB962C8B-B14F-4D97-AF65-F5344CB8AC3E}">
        <p14:creationId xmlns:p14="http://schemas.microsoft.com/office/powerpoint/2010/main" val="25802556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9C611A4A-ACD8-B706-99FB-154B8DEE0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8936" y="-224135"/>
            <a:ext cx="1306451" cy="2560644"/>
          </a:xfrm>
        </p:spPr>
      </p:pic>
      <p:pic>
        <p:nvPicPr>
          <p:cNvPr id="5"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0376FF8A-D23F-6BD1-5F66-9643729C0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4207" y="5065873"/>
            <a:ext cx="1306451" cy="2560644"/>
          </a:xfrm>
          <a:prstGeom prst="rect">
            <a:avLst/>
          </a:prstGeom>
        </p:spPr>
      </p:pic>
      <p:pic>
        <p:nvPicPr>
          <p:cNvPr id="6"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88CB9FBA-A828-6206-03F8-981F289B882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0800000">
            <a:off x="-159890" y="4438777"/>
            <a:ext cx="1306451" cy="2560644"/>
          </a:xfrm>
          <a:prstGeom prst="rect">
            <a:avLst/>
          </a:prstGeom>
        </p:spPr>
      </p:pic>
      <p:pic>
        <p:nvPicPr>
          <p:cNvPr id="7"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25CDE3F-15BA-6DC7-1551-9996EFEB63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60" y="-1659759"/>
            <a:ext cx="3163681" cy="6200815"/>
          </a:xfrm>
          <a:prstGeom prst="rect">
            <a:avLst/>
          </a:prstGeom>
          <a:effectLst>
            <a:softEdge rad="635000"/>
          </a:effectLst>
        </p:spPr>
      </p:pic>
      <p:pic>
        <p:nvPicPr>
          <p:cNvPr id="8"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ECB0215F-D791-7FFE-D387-D72BF89AEA6F}"/>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6564090" y="-1394439"/>
            <a:ext cx="3163681" cy="6200815"/>
          </a:xfrm>
          <a:prstGeom prst="rect">
            <a:avLst/>
          </a:prstGeom>
          <a:effectLst>
            <a:softEdge rad="635000"/>
          </a:effectLst>
        </p:spPr>
      </p:pic>
      <p:pic>
        <p:nvPicPr>
          <p:cNvPr id="9" name="عنصر نائب للمحتوى 5" descr="صورة تحتوي على تصميم الجرافيك, الرسومات, الخط, التصميم&#10;&#10;تم إنشاء الوصف تلقائياً">
            <a:extLst>
              <a:ext uri="{FF2B5EF4-FFF2-40B4-BE49-F238E27FC236}">
                <a16:creationId xmlns:a16="http://schemas.microsoft.com/office/drawing/2014/main" id="{B101A5FB-20A8-743B-B926-80F7D321A0F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rot="16200000">
            <a:off x="8756659" y="-800099"/>
            <a:ext cx="3163681" cy="6200815"/>
          </a:xfrm>
          <a:prstGeom prst="rect">
            <a:avLst/>
          </a:prstGeom>
          <a:effectLst>
            <a:softEdge rad="635000"/>
          </a:effectLst>
        </p:spPr>
      </p:pic>
      <p:sp>
        <p:nvSpPr>
          <p:cNvPr id="2" name="مستطيل 1"/>
          <p:cNvSpPr/>
          <p:nvPr/>
        </p:nvSpPr>
        <p:spPr>
          <a:xfrm>
            <a:off x="2539864" y="1841935"/>
            <a:ext cx="8039100" cy="954107"/>
          </a:xfrm>
          <a:prstGeom prst="rect">
            <a:avLst/>
          </a:prstGeom>
        </p:spPr>
        <p:txBody>
          <a:bodyPr wrap="square">
            <a:spAutoFit/>
          </a:bodyPr>
          <a:lstStyle/>
          <a:p>
            <a:pPr lvl="0"/>
            <a:r>
              <a:rPr lang="ar-JO" sz="2800" b="1" dirty="0"/>
              <a:t>قال تعالى: «ولنبلونكم بشيء من الخوف والجوع ونقص من الأموال والأنفس والثمرات ».</a:t>
            </a:r>
            <a:endParaRPr lang="en-US" sz="2800" dirty="0"/>
          </a:p>
        </p:txBody>
      </p:sp>
      <p:sp>
        <p:nvSpPr>
          <p:cNvPr id="3" name="مستطيل 2"/>
          <p:cNvSpPr/>
          <p:nvPr/>
        </p:nvSpPr>
        <p:spPr>
          <a:xfrm>
            <a:off x="1750396" y="3044425"/>
            <a:ext cx="8828568" cy="830997"/>
          </a:xfrm>
          <a:prstGeom prst="rect">
            <a:avLst/>
          </a:prstGeom>
        </p:spPr>
        <p:txBody>
          <a:bodyPr wrap="square">
            <a:spAutoFit/>
          </a:bodyPr>
          <a:lstStyle/>
          <a:p>
            <a:pPr lvl="0"/>
            <a:r>
              <a:rPr lang="ar-JO" sz="2400" b="1" dirty="0"/>
              <a:t>نوضح الحكمة من ابتلاء الله لعباده المؤمنين :ليتميزَ المؤمنُ الصادقُ عن غيرِه من أهلِ النفاقِ؛ فيرفع اللهُ درجته ويغفر خطاياه.</a:t>
            </a:r>
            <a:endParaRPr lang="en-US" sz="2400" b="1" dirty="0"/>
          </a:p>
        </p:txBody>
      </p:sp>
      <p:sp>
        <p:nvSpPr>
          <p:cNvPr id="12" name="مستطيل 11"/>
          <p:cNvSpPr/>
          <p:nvPr/>
        </p:nvSpPr>
        <p:spPr>
          <a:xfrm>
            <a:off x="2023782" y="4274359"/>
            <a:ext cx="8555182" cy="830997"/>
          </a:xfrm>
          <a:prstGeom prst="rect">
            <a:avLst/>
          </a:prstGeom>
        </p:spPr>
        <p:txBody>
          <a:bodyPr wrap="square">
            <a:spAutoFit/>
          </a:bodyPr>
          <a:lstStyle/>
          <a:p>
            <a:pPr lvl="0"/>
            <a:r>
              <a:rPr lang="ar-JO" sz="2400" b="1" dirty="0"/>
              <a:t>من صور الابتلاء المذكورة في الآية :الخوف من العدو / الفقر/ الموت / نقص الثمرات بسبب جدب أو حصار أو عدو.</a:t>
            </a:r>
            <a:endParaRPr lang="en-US" sz="2400" dirty="0"/>
          </a:p>
        </p:txBody>
      </p:sp>
      <p:sp>
        <p:nvSpPr>
          <p:cNvPr id="13" name="مربع نص 12">
            <a:extLst>
              <a:ext uri="{FF2B5EF4-FFF2-40B4-BE49-F238E27FC236}">
                <a16:creationId xmlns:a16="http://schemas.microsoft.com/office/drawing/2014/main" id="{7028C390-6184-EC2E-24D9-6BB6DE156D8D}"/>
              </a:ext>
            </a:extLst>
          </p:cNvPr>
          <p:cNvSpPr txBox="1"/>
          <p:nvPr/>
        </p:nvSpPr>
        <p:spPr>
          <a:xfrm>
            <a:off x="3626669" y="967303"/>
            <a:ext cx="6822140" cy="523220"/>
          </a:xfrm>
          <a:prstGeom prst="rect">
            <a:avLst/>
          </a:prstGeom>
          <a:noFill/>
        </p:spPr>
        <p:txBody>
          <a:bodyPr wrap="square">
            <a:spAutoFit/>
          </a:bodyPr>
          <a:lstStyle/>
          <a:p>
            <a:r>
              <a:rPr lang="ar-JO" sz="2800" b="1" dirty="0"/>
              <a:t>صور من ابتلاء المؤمنين</a:t>
            </a:r>
            <a:endParaRPr lang="en-US" sz="2800" b="1" dirty="0"/>
          </a:p>
        </p:txBody>
      </p:sp>
    </p:spTree>
    <p:extLst>
      <p:ext uri="{BB962C8B-B14F-4D97-AF65-F5344CB8AC3E}">
        <p14:creationId xmlns:p14="http://schemas.microsoft.com/office/powerpoint/2010/main" val="3726636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748</TotalTime>
  <Words>1014</Words>
  <Application>Microsoft Office PowerPoint</Application>
  <PresentationFormat>شاشة عريضة</PresentationFormat>
  <Paragraphs>81</Paragraphs>
  <Slides>13</Slides>
  <Notes>2</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Aptos</vt:lpstr>
      <vt:lpstr>Aptos Display</vt:lpstr>
      <vt:lpstr>Arial</vt:lpstr>
      <vt:lpstr>Bahnschrift Light</vt:lpstr>
      <vt:lpstr>Calibri</vt:lpstr>
      <vt:lpstr>نسق Office</vt:lpstr>
      <vt:lpstr>عرض تقديمي في PowerPoint</vt:lpstr>
      <vt:lpstr>المقدمة </vt:lpstr>
      <vt:lpstr>كَمَا أَرْسَلْنَا فِيكُمْ رَسُولًا مِّنكُمْ يَتْلُو عَلَيْكُمْ آيَاتِنَا وَيُزَكِّيكُمْ وَيُعَلِّمُكُمُ الْكِتَابَ وَالْحِكْمَةَ وَيُعَلِّمُكُم مَّا لَمْ تَكُونُوا تَعْلَمُونَ (151) فَاذْكُرُونِي أَذْكُرْكُمْ وَاشْكُرُوا لِي وَلَا تَكْفُرُونِ (152) يَا أَيُّهَا الَّذِينَ آمَنُوا اسْتَعِينُوا بِالصَّبْرِ وَالصَّلَاةِ ۚ إِنَّ اللَّهَ مَعَ الصَّابِرِينَ(153) وَلَا تَقُولُوا لِمَن يُقْتَلُ فِي سَبِيلِ اللَّهِ أَمْوَاتٌ ۚ بَلْ أَحْيَاءٌ وَلَٰكِن لَّا تَشْعُرُونَ (154) وَلَنَبْلُوَنَّكُم بِشَيْءٍ مِّنَ الْخَوْفِ وَالْجُوعِ وَنَقْصٍ مِّنَ الْأَمْوَالِ وَالْأَنفُسِ وَالثَّمَرَاتِ ۗ وَبَشِّرِ الصَّابِرِينَ (155) الَّذِينَ إِذَا أَصَابَتْهُم مُّصِيبَةٌ قَالُوا إِنَّا لِلَّهِ وَإِنَّا إِلَيْهِ رَاجِعُونَ (156) أُولَٰئِكَ عَلَيْهِمْ صَلَوَاتٌ مِّن رَّبِّهِمْ وَرَحْمَةٌ ۖ وَأُولَٰئِكَ هُمُ الْمُهْتَدُونَ(157)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afnan khalifah</dc:creator>
  <cp:lastModifiedBy>mohammad banat</cp:lastModifiedBy>
  <cp:revision>79</cp:revision>
  <dcterms:created xsi:type="dcterms:W3CDTF">2024-11-11T07:06:43Z</dcterms:created>
  <dcterms:modified xsi:type="dcterms:W3CDTF">2024-12-02T07:19:56Z</dcterms:modified>
</cp:coreProperties>
</file>