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56" r:id="rId2"/>
    <p:sldId id="258" r:id="rId3"/>
    <p:sldId id="268" r:id="rId4"/>
    <p:sldId id="261"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54ADF7-659D-4E96-85DC-C5AC843F4E08}">
          <p14:sldIdLst>
            <p14:sldId id="256"/>
            <p14:sldId id="258"/>
            <p14:sldId id="268"/>
            <p14:sldId id="261"/>
            <p14:sldId id="260"/>
            <p14:sldId id="262"/>
            <p14:sldId id="263"/>
          </p14:sldIdLst>
        </p14:section>
        <p14:section name="Untitled Section" id="{E0ADF137-DCC0-4259-8D6D-036FF22210F8}">
          <p14:sldIdLst>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107" d="100"/>
          <a:sy n="107" d="100"/>
        </p:scale>
        <p:origin x="75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F9D7A4DD-9203-46FB-A945-6001B5BC6A90}" type="datetimeFigureOut">
              <a:rPr lang="en-US" smtClean="0"/>
              <a:t>12/1/2024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FD2693A3-4F99-4B3A-A5D2-71B4C9E3F264}" type="slidenum">
              <a:rPr lang="en-US" smtClean="0"/>
              <a:t>‹#›</a:t>
            </a:fld>
            <a:endParaRPr lang="en-US"/>
          </a:p>
        </p:txBody>
      </p:sp>
    </p:spTree>
    <p:extLst>
      <p:ext uri="{BB962C8B-B14F-4D97-AF65-F5344CB8AC3E}">
        <p14:creationId xmlns:p14="http://schemas.microsoft.com/office/powerpoint/2010/main" val="40200611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FD2693A3-4F99-4B3A-A5D2-71B4C9E3F264}" type="slidenum">
              <a:rPr lang="en-US" smtClean="0"/>
              <a:t>2</a:t>
            </a:fld>
            <a:endParaRPr lang="en-US"/>
          </a:p>
        </p:txBody>
      </p:sp>
    </p:spTree>
    <p:extLst>
      <p:ext uri="{BB962C8B-B14F-4D97-AF65-F5344CB8AC3E}">
        <p14:creationId xmlns:p14="http://schemas.microsoft.com/office/powerpoint/2010/main" val="320650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FD2693A3-4F99-4B3A-A5D2-71B4C9E3F264}" type="slidenum">
              <a:rPr lang="en-US" smtClean="0"/>
              <a:t>5</a:t>
            </a:fld>
            <a:endParaRPr lang="en-US"/>
          </a:p>
        </p:txBody>
      </p:sp>
    </p:spTree>
    <p:extLst>
      <p:ext uri="{BB962C8B-B14F-4D97-AF65-F5344CB8AC3E}">
        <p14:creationId xmlns:p14="http://schemas.microsoft.com/office/powerpoint/2010/main" val="399441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FD2693A3-4F99-4B3A-A5D2-71B4C9E3F264}" type="slidenum">
              <a:rPr lang="en-US" smtClean="0"/>
              <a:t>9</a:t>
            </a:fld>
            <a:endParaRPr lang="en-US"/>
          </a:p>
        </p:txBody>
      </p:sp>
    </p:spTree>
    <p:extLst>
      <p:ext uri="{BB962C8B-B14F-4D97-AF65-F5344CB8AC3E}">
        <p14:creationId xmlns:p14="http://schemas.microsoft.com/office/powerpoint/2010/main" val="428091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50CAE2-CE7E-7586-CA36-1C443827685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07852341-EB44-D559-B463-A6B693D97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3FE4DC42-95C4-7FA4-8C85-6D23BE8861A0}"/>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5" name="عنصر نائب للتذييل 4">
            <a:extLst>
              <a:ext uri="{FF2B5EF4-FFF2-40B4-BE49-F238E27FC236}">
                <a16:creationId xmlns:a16="http://schemas.microsoft.com/office/drawing/2014/main" id="{3072B856-D3E9-35B0-96FE-0D2ACC2CB68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E93ABE98-65A2-8B76-856C-C43C29ACBC2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68126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251E0D-3730-B278-22A8-5DA73023F7C4}"/>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BE190163-9F88-9028-C8DE-778C24A0A9B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AF3F3C76-8E1F-54E1-9FA7-EE547A178DFA}"/>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5" name="عنصر نائب للتذييل 4">
            <a:extLst>
              <a:ext uri="{FF2B5EF4-FFF2-40B4-BE49-F238E27FC236}">
                <a16:creationId xmlns:a16="http://schemas.microsoft.com/office/drawing/2014/main" id="{2B356435-EAFA-360E-1492-619C356CB100}"/>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981B6CAF-1ED4-C8A4-3A9D-123E307DEEE5}"/>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32287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8907DBA-1948-A3B0-2903-1C211148758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8FFACC1D-06A3-4F6B-EB7F-3F102DD214F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FCEACA0F-AE41-FDCA-87E7-55EFF65D4859}"/>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5" name="عنصر نائب للتذييل 4">
            <a:extLst>
              <a:ext uri="{FF2B5EF4-FFF2-40B4-BE49-F238E27FC236}">
                <a16:creationId xmlns:a16="http://schemas.microsoft.com/office/drawing/2014/main" id="{6175B0C7-76B3-66E4-DB99-A43A94907F84}"/>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E2665E1F-4B38-8650-BB1C-E0E1FB57EF5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86589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F95F7F-1668-005C-AA85-8AF5B2F891EA}"/>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F5257FDA-461E-2905-8B62-53C21AF8523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6360B0E9-834B-B17C-A9B8-B6E19556160C}"/>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5" name="عنصر نائب للتذييل 4">
            <a:extLst>
              <a:ext uri="{FF2B5EF4-FFF2-40B4-BE49-F238E27FC236}">
                <a16:creationId xmlns:a16="http://schemas.microsoft.com/office/drawing/2014/main" id="{C5053A11-1BE5-10F8-5082-0F9B755B8E2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B7E24DD6-F184-1E93-43B8-F5043EE4D44C}"/>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96575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F0DAC6-BA8D-45AB-9D98-1FD83CA13E6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69A8FF27-8E40-E962-BA3A-00FB29568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DD0470F-ACD8-FE93-C908-D50EAF0E0FD4}"/>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5" name="عنصر نائب للتذييل 4">
            <a:extLst>
              <a:ext uri="{FF2B5EF4-FFF2-40B4-BE49-F238E27FC236}">
                <a16:creationId xmlns:a16="http://schemas.microsoft.com/office/drawing/2014/main" id="{26FD4EB6-D71B-F8A8-9A1B-1938B807BC9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5CE3C850-F077-B402-3C54-7B3D7B5B7B13}"/>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86292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F00E82-FD62-907A-EDBC-F3F95F5A6E66}"/>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8A5B2A0E-9766-0F69-4168-160E4BDD604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457337F6-8F93-43DE-CF9D-8741FB9BADA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0D350E67-A291-0958-2BEE-16DC6FD6A11D}"/>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6" name="عنصر نائب للتذييل 5">
            <a:extLst>
              <a:ext uri="{FF2B5EF4-FFF2-40B4-BE49-F238E27FC236}">
                <a16:creationId xmlns:a16="http://schemas.microsoft.com/office/drawing/2014/main" id="{98A3AA75-82BB-AEB5-D211-4F873BC524C1}"/>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0E693D7E-E48E-0F97-F6E5-AFF1B423DED6}"/>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10987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734BD2-3FB4-28DA-6007-BA3D89AF061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4784E650-C054-DFAE-3371-573D1E883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48CA196-959F-9E08-74BA-5502AF6433A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63C5DD2F-A24C-16A1-FCEC-DB1370524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4F61CAA3-A4D4-79F6-7BBE-EDFF779783A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EB3A217C-1D06-90EB-3E3D-045F8733544A}"/>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8" name="عنصر نائب للتذييل 7">
            <a:extLst>
              <a:ext uri="{FF2B5EF4-FFF2-40B4-BE49-F238E27FC236}">
                <a16:creationId xmlns:a16="http://schemas.microsoft.com/office/drawing/2014/main" id="{59FAA2E7-61B1-D5F3-1344-673356D2EB06}"/>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F2918A37-2420-7B32-93AC-4E5A3E102D0F}"/>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103738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28106B-40A3-5F9E-20D7-DDD8B8FEB851}"/>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C5865AA1-14D8-5EE3-E619-76C963DEA40F}"/>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4" name="عنصر نائب للتذييل 3">
            <a:extLst>
              <a:ext uri="{FF2B5EF4-FFF2-40B4-BE49-F238E27FC236}">
                <a16:creationId xmlns:a16="http://schemas.microsoft.com/office/drawing/2014/main" id="{AD7D34F6-EE09-D928-77FD-E34200FDC1B2}"/>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ED287C7F-8DA3-EEB1-1B91-A01FBE668082}"/>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51072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2D90581-190B-F86B-B4EE-4F15F81FD94D}"/>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3" name="عنصر نائب للتذييل 2">
            <a:extLst>
              <a:ext uri="{FF2B5EF4-FFF2-40B4-BE49-F238E27FC236}">
                <a16:creationId xmlns:a16="http://schemas.microsoft.com/office/drawing/2014/main" id="{1A5D94F2-23BD-131F-C1A6-8AB2C5EE9950}"/>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C1B1DF3F-CAF0-EAA6-7AFC-33FE623B9A0F}"/>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25469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91841E-FCC9-855D-0C0C-B52EE914D7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C2948213-D87E-8236-DA51-05AFAE485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6CA7F951-C591-45A1-318C-837718D5B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0A749DB-B4F3-1E7C-F3AF-46CDDE5F2B7A}"/>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6" name="عنصر نائب للتذييل 5">
            <a:extLst>
              <a:ext uri="{FF2B5EF4-FFF2-40B4-BE49-F238E27FC236}">
                <a16:creationId xmlns:a16="http://schemas.microsoft.com/office/drawing/2014/main" id="{5554AD60-5FF3-EE52-98BC-48D15E02D00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BD51A0D2-03A9-48DF-9320-3C7AEC2937A0}"/>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339597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9AEA05-426D-6291-FD92-3BC8F58F538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C5D409B9-7286-BEAD-6C92-C16FA71B3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12F495D3-9E4D-851E-A91F-66A5D15C1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3242FF2-4625-4293-AC3C-59113DD7B366}"/>
              </a:ext>
            </a:extLst>
          </p:cNvPr>
          <p:cNvSpPr>
            <a:spLocks noGrp="1"/>
          </p:cNvSpPr>
          <p:nvPr>
            <p:ph type="dt" sz="half" idx="10"/>
          </p:nvPr>
        </p:nvSpPr>
        <p:spPr/>
        <p:txBody>
          <a:bodyPr/>
          <a:lstStyle/>
          <a:p>
            <a:fld id="{6CB83ACD-A423-4F07-A649-24F49C1034E6}" type="datetimeFigureOut">
              <a:rPr lang="en-US" smtClean="0"/>
              <a:t>12/1/2024</a:t>
            </a:fld>
            <a:endParaRPr lang="en-US"/>
          </a:p>
        </p:txBody>
      </p:sp>
      <p:sp>
        <p:nvSpPr>
          <p:cNvPr id="6" name="عنصر نائب للتذييل 5">
            <a:extLst>
              <a:ext uri="{FF2B5EF4-FFF2-40B4-BE49-F238E27FC236}">
                <a16:creationId xmlns:a16="http://schemas.microsoft.com/office/drawing/2014/main" id="{D2AE1D69-D48F-FA79-72A6-DCF160CB8134}"/>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8706F0EC-4BBB-8F59-92E1-1E606DB779EA}"/>
              </a:ext>
            </a:extLst>
          </p:cNvPr>
          <p:cNvSpPr>
            <a:spLocks noGrp="1"/>
          </p:cNvSpPr>
          <p:nvPr>
            <p:ph type="sldNum" sz="quarter" idx="12"/>
          </p:nvPr>
        </p:nvSpPr>
        <p:spPr/>
        <p:txBody>
          <a:bodyPr/>
          <a:lstStyle/>
          <a:p>
            <a:fld id="{B785FAF2-5B63-400A-9EBD-B28E1AED9023}" type="slidenum">
              <a:rPr lang="en-US" smtClean="0"/>
              <a:t>‹#›</a:t>
            </a:fld>
            <a:endParaRPr lang="en-US"/>
          </a:p>
        </p:txBody>
      </p:sp>
    </p:spTree>
    <p:extLst>
      <p:ext uri="{BB962C8B-B14F-4D97-AF65-F5344CB8AC3E}">
        <p14:creationId xmlns:p14="http://schemas.microsoft.com/office/powerpoint/2010/main" val="229251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316598E2-A8EC-2B73-80D0-F6A65472466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60ACBBC3-3F68-470D-98E3-E4EF91CA081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F7443C50-11B8-EA72-5ECE-462DCC6E71E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CB83ACD-A423-4F07-A649-24F49C1034E6}" type="datetimeFigureOut">
              <a:rPr lang="en-US" smtClean="0"/>
              <a:t>12/1/2024</a:t>
            </a:fld>
            <a:endParaRPr lang="en-US"/>
          </a:p>
        </p:txBody>
      </p:sp>
      <p:sp>
        <p:nvSpPr>
          <p:cNvPr id="5" name="عنصر نائب للتذييل 4">
            <a:extLst>
              <a:ext uri="{FF2B5EF4-FFF2-40B4-BE49-F238E27FC236}">
                <a16:creationId xmlns:a16="http://schemas.microsoft.com/office/drawing/2014/main" id="{C4F39927-B427-AB88-0F2F-4386D485F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3EBB11ED-2611-49E9-CA4B-CB81EC68419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B785FAF2-5B63-400A-9EBD-B28E1AED9023}" type="slidenum">
              <a:rPr lang="en-US" smtClean="0"/>
              <a:t>‹#›</a:t>
            </a:fld>
            <a:endParaRPr lang="en-US"/>
          </a:p>
        </p:txBody>
      </p:sp>
    </p:spTree>
    <p:extLst>
      <p:ext uri="{BB962C8B-B14F-4D97-AF65-F5344CB8AC3E}">
        <p14:creationId xmlns:p14="http://schemas.microsoft.com/office/powerpoint/2010/main" val="21616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3C024A-EDA9-85BA-D0E6-C0440E234E6E}"/>
              </a:ext>
            </a:extLst>
          </p:cNvPr>
          <p:cNvSpPr>
            <a:spLocks noGrp="1"/>
          </p:cNvSpPr>
          <p:nvPr>
            <p:ph type="ctrTitle"/>
          </p:nvPr>
        </p:nvSpPr>
        <p:spPr/>
        <p:txBody>
          <a:bodyPr/>
          <a:lstStyle/>
          <a:p>
            <a:endParaRPr lang="en-US" dirty="0"/>
          </a:p>
        </p:txBody>
      </p:sp>
      <p:sp>
        <p:nvSpPr>
          <p:cNvPr id="3" name="عنوان فرعي 2">
            <a:extLst>
              <a:ext uri="{FF2B5EF4-FFF2-40B4-BE49-F238E27FC236}">
                <a16:creationId xmlns:a16="http://schemas.microsoft.com/office/drawing/2014/main" id="{C1736AE3-1C8E-319D-1CFD-55D00A7C056E}"/>
              </a:ext>
            </a:extLst>
          </p:cNvPr>
          <p:cNvSpPr>
            <a:spLocks noGrp="1"/>
          </p:cNvSpPr>
          <p:nvPr>
            <p:ph type="subTitle" idx="1"/>
          </p:nvPr>
        </p:nvSpPr>
        <p:spPr/>
        <p:txBody>
          <a:bodyPr/>
          <a:lstStyle/>
          <a:p>
            <a:endParaRPr lang="en-US"/>
          </a:p>
        </p:txBody>
      </p:sp>
      <p:pic>
        <p:nvPicPr>
          <p:cNvPr id="5" name="صورة 4" descr="صورة تحتوي على نص, تصميم الجرافيك, شعار, لقطة شاشة&#10;&#10;تم إنشاء الوصف تلقائياً">
            <a:extLst>
              <a:ext uri="{FF2B5EF4-FFF2-40B4-BE49-F238E27FC236}">
                <a16:creationId xmlns:a16="http://schemas.microsoft.com/office/drawing/2014/main" id="{9C8A2451-EE46-AD14-D354-5BA39EA57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654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CBA6F9-BF1C-60FC-EB54-BD5AF578B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795" y="1256911"/>
            <a:ext cx="8050403" cy="3506757"/>
          </a:xfrm>
          <a:prstGeom prst="rect">
            <a:avLst/>
          </a:prstGeom>
        </p:spPr>
      </p:pic>
      <p:pic>
        <p:nvPicPr>
          <p:cNvPr id="2"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B8CA246A-A770-455B-53DA-19A8302853F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rot="16200000">
            <a:off x="5075196" y="3591449"/>
            <a:ext cx="2442125" cy="4786564"/>
          </a:xfrm>
          <a:prstGeom prst="rect">
            <a:avLst/>
          </a:prstGeom>
          <a:effectLst>
            <a:softEdge rad="635000"/>
          </a:effectLst>
        </p:spPr>
      </p:pic>
      <p:sp>
        <p:nvSpPr>
          <p:cNvPr id="3" name="قوس 2">
            <a:extLst>
              <a:ext uri="{FF2B5EF4-FFF2-40B4-BE49-F238E27FC236}">
                <a16:creationId xmlns:a16="http://schemas.microsoft.com/office/drawing/2014/main" id="{C0CB044B-A32D-E174-D8A3-E0FF743135A6}"/>
              </a:ext>
            </a:extLst>
          </p:cNvPr>
          <p:cNvSpPr/>
          <p:nvPr/>
        </p:nvSpPr>
        <p:spPr>
          <a:xfrm rot="14915182" flipH="1">
            <a:off x="5508285" y="2809554"/>
            <a:ext cx="2533705" cy="3668093"/>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pic>
        <p:nvPicPr>
          <p:cNvPr id="4"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B4F75C29-CF27-79F8-741A-274750FA7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5247" y="5061395"/>
            <a:ext cx="1306451" cy="2560644"/>
          </a:xfrm>
          <a:prstGeom prst="rect">
            <a:avLst/>
          </a:prstGeom>
        </p:spPr>
      </p:pic>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52D3142E-F991-1FA7-0DF8-EABD0266095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139704" y="4474216"/>
            <a:ext cx="1306451" cy="2560644"/>
          </a:xfrm>
          <a:prstGeom prst="rect">
            <a:avLst/>
          </a:prstGeom>
        </p:spPr>
      </p:pic>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9A3E10A4-55D2-50A9-470A-17260550C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257" y="266787"/>
            <a:ext cx="1084569" cy="2125756"/>
          </a:xfrm>
          <a:prstGeom prst="rect">
            <a:avLst/>
          </a:prstGeom>
        </p:spPr>
      </p:pic>
    </p:spTree>
    <p:extLst>
      <p:ext uri="{BB962C8B-B14F-4D97-AF65-F5344CB8AC3E}">
        <p14:creationId xmlns:p14="http://schemas.microsoft.com/office/powerpoint/2010/main" val="306377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89F11748-4DE9-87B2-47D9-778C0E849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975131" y="-993423"/>
            <a:ext cx="1692006" cy="3316331"/>
          </a:xfrm>
          <a:prstGeom prst="rect">
            <a:avLst/>
          </a:prstGeom>
        </p:spPr>
      </p:pic>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72EA4085-341B-A3CE-A11B-1D1308B6B66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rot="10800000">
            <a:off x="-447818" y="-1979228"/>
            <a:ext cx="3936452" cy="7715446"/>
          </a:xfrm>
          <a:prstGeom prst="rect">
            <a:avLst/>
          </a:prstGeom>
        </p:spPr>
      </p:pic>
      <p:pic>
        <p:nvPicPr>
          <p:cNvPr id="4" name="Picture 2">
            <a:extLst>
              <a:ext uri="{FF2B5EF4-FFF2-40B4-BE49-F238E27FC236}">
                <a16:creationId xmlns:a16="http://schemas.microsoft.com/office/drawing/2014/main" id="{D356C432-17F8-FD2A-9BAF-B09950DBDFB4}"/>
              </a:ext>
            </a:extLst>
          </p:cNvPr>
          <p:cNvPicPr>
            <a:picLocks noChangeAspect="1"/>
          </p:cNvPicPr>
          <p:nvPr/>
        </p:nvPicPr>
        <p:blipFill rotWithShape="1">
          <a:blip r:embed="rId3">
            <a:extLst>
              <a:ext uri="{28A0092B-C50C-407E-A947-70E740481C1C}">
                <a14:useLocalDpi xmlns:a14="http://schemas.microsoft.com/office/drawing/2010/main" val="0"/>
              </a:ext>
            </a:extLst>
          </a:blip>
          <a:srcRect l="68742" t="3966" r="17999" b="90668"/>
          <a:stretch/>
        </p:blipFill>
        <p:spPr>
          <a:xfrm>
            <a:off x="8354865" y="449589"/>
            <a:ext cx="1131501" cy="430306"/>
          </a:xfrm>
          <a:prstGeom prst="rect">
            <a:avLst/>
          </a:prstGeom>
        </p:spPr>
      </p:pic>
      <p:pic>
        <p:nvPicPr>
          <p:cNvPr id="3" name="Picture 2">
            <a:extLst>
              <a:ext uri="{FF2B5EF4-FFF2-40B4-BE49-F238E27FC236}">
                <a16:creationId xmlns:a16="http://schemas.microsoft.com/office/drawing/2014/main" id="{962D1805-B33D-C3E6-EDF9-9F9114F1CC62}"/>
              </a:ext>
            </a:extLst>
          </p:cNvPr>
          <p:cNvPicPr>
            <a:picLocks noChangeAspect="1"/>
          </p:cNvPicPr>
          <p:nvPr/>
        </p:nvPicPr>
        <p:blipFill rotWithShape="1">
          <a:blip r:embed="rId3">
            <a:extLst>
              <a:ext uri="{28A0092B-C50C-407E-A947-70E740481C1C}">
                <a14:useLocalDpi xmlns:a14="http://schemas.microsoft.com/office/drawing/2010/main" val="0"/>
              </a:ext>
            </a:extLst>
          </a:blip>
          <a:srcRect t="11852"/>
          <a:stretch/>
        </p:blipFill>
        <p:spPr>
          <a:xfrm>
            <a:off x="3488634" y="877482"/>
            <a:ext cx="6421720" cy="5421178"/>
          </a:xfrm>
          <a:prstGeom prst="rect">
            <a:avLst/>
          </a:prstGeom>
        </p:spPr>
      </p:pic>
    </p:spTree>
    <p:extLst>
      <p:ext uri="{BB962C8B-B14F-4D97-AF65-F5344CB8AC3E}">
        <p14:creationId xmlns:p14="http://schemas.microsoft.com/office/powerpoint/2010/main" val="171845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7A28A25B-3A44-7005-B826-C8964DFABB5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5989"/>
          <a:stretch/>
        </p:blipFill>
        <p:spPr>
          <a:xfrm rot="16200000">
            <a:off x="4698537" y="2072997"/>
            <a:ext cx="3218563" cy="5930570"/>
          </a:xfrm>
          <a:prstGeom prst="rect">
            <a:avLst/>
          </a:prstGeom>
          <a:effectLst>
            <a:softEdge rad="635000"/>
          </a:effectLst>
        </p:spPr>
      </p:pic>
      <p:sp>
        <p:nvSpPr>
          <p:cNvPr id="2" name="عنوان 1">
            <a:extLst>
              <a:ext uri="{FF2B5EF4-FFF2-40B4-BE49-F238E27FC236}">
                <a16:creationId xmlns:a16="http://schemas.microsoft.com/office/drawing/2014/main" id="{AE16A57B-D651-43A1-736F-A2C0D71A6815}"/>
              </a:ext>
            </a:extLst>
          </p:cNvPr>
          <p:cNvSpPr>
            <a:spLocks noGrp="1"/>
          </p:cNvSpPr>
          <p:nvPr>
            <p:ph type="title"/>
          </p:nvPr>
        </p:nvSpPr>
        <p:spPr>
          <a:xfrm>
            <a:off x="1134346" y="1565339"/>
            <a:ext cx="10515600" cy="4241223"/>
          </a:xfrm>
        </p:spPr>
        <p:txBody>
          <a:bodyPr>
            <a:noAutofit/>
          </a:bodyPr>
          <a:lstStyle/>
          <a:p>
            <a:pPr algn="ctr">
              <a:lnSpc>
                <a:spcPct val="200000"/>
              </a:lnSpc>
            </a:pPr>
            <a:r>
              <a:rPr lang="ar-EG" b="1" dirty="0">
                <a:solidFill>
                  <a:schemeClr val="accent3">
                    <a:lumMod val="75000"/>
                  </a:schemeClr>
                </a:solidFill>
              </a:rPr>
              <a:t>الدرس الرابع: التحاكم لشرع الله تعالى</a:t>
            </a:r>
            <a:br>
              <a:rPr lang="ar-EG" b="1" dirty="0">
                <a:solidFill>
                  <a:schemeClr val="accent3">
                    <a:lumMod val="75000"/>
                  </a:schemeClr>
                </a:solidFill>
              </a:rPr>
            </a:br>
            <a:r>
              <a:rPr lang="ar-EG" b="1" dirty="0">
                <a:solidFill>
                  <a:schemeClr val="accent3">
                    <a:lumMod val="75000"/>
                  </a:schemeClr>
                </a:solidFill>
              </a:rPr>
              <a:t>سورة المائدة </a:t>
            </a:r>
            <a:r>
              <a:rPr lang="ar-SA" b="1" dirty="0">
                <a:solidFill>
                  <a:srgbClr val="FF0000"/>
                </a:solidFill>
              </a:rPr>
              <a:t>الآيات</a:t>
            </a:r>
            <a:r>
              <a:rPr lang="ar-SA" b="1" dirty="0">
                <a:solidFill>
                  <a:schemeClr val="accent3">
                    <a:lumMod val="75000"/>
                  </a:schemeClr>
                </a:solidFill>
              </a:rPr>
              <a:t> </a:t>
            </a:r>
            <a:r>
              <a:rPr lang="ar-EG" b="1" dirty="0">
                <a:solidFill>
                  <a:schemeClr val="accent3">
                    <a:lumMod val="75000"/>
                  </a:schemeClr>
                </a:solidFill>
              </a:rPr>
              <a:t>(48-50)</a:t>
            </a:r>
            <a:br>
              <a:rPr lang="ar-SA" b="1" dirty="0">
                <a:solidFill>
                  <a:schemeClr val="accent3">
                    <a:lumMod val="75000"/>
                  </a:schemeClr>
                </a:solidFill>
              </a:rPr>
            </a:br>
            <a:r>
              <a:rPr lang="ar-SA" b="1" dirty="0">
                <a:solidFill>
                  <a:srgbClr val="FF0000"/>
                </a:solidFill>
              </a:rPr>
              <a:t>( تفسير )</a:t>
            </a:r>
            <a:br>
              <a:rPr lang="ar-EG" b="1" dirty="0">
                <a:solidFill>
                  <a:schemeClr val="accent3">
                    <a:lumMod val="75000"/>
                  </a:schemeClr>
                </a:solidFill>
              </a:rPr>
            </a:br>
            <a:br>
              <a:rPr lang="ar-EG" b="1" dirty="0">
                <a:solidFill>
                  <a:schemeClr val="accent3">
                    <a:lumMod val="75000"/>
                  </a:schemeClr>
                </a:solidFill>
              </a:rPr>
            </a:br>
            <a:r>
              <a:rPr lang="ar-EG" b="1" dirty="0">
                <a:solidFill>
                  <a:schemeClr val="accent3">
                    <a:lumMod val="75000"/>
                  </a:schemeClr>
                </a:solidFill>
              </a:rPr>
              <a:t> </a:t>
            </a:r>
            <a:endParaRPr lang="en-US" b="1" dirty="0">
              <a:solidFill>
                <a:schemeClr val="accent3">
                  <a:lumMod val="75000"/>
                </a:schemeClr>
              </a:solidFill>
            </a:endParaRPr>
          </a:p>
        </p:txBody>
      </p:sp>
      <p:pic>
        <p:nvPicPr>
          <p:cNvPr id="6"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9C611A4A-ACD8-B706-99FB-154B8DEE0E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27986" y="-128885"/>
            <a:ext cx="1306451" cy="2560644"/>
          </a:xfrm>
        </p:spPr>
      </p:pic>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0376FF8A-D23F-6BD1-5F66-9643729C0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4207" y="5065873"/>
            <a:ext cx="1306451" cy="2560644"/>
          </a:xfrm>
          <a:prstGeom prst="rect">
            <a:avLst/>
          </a:prstGeom>
        </p:spPr>
      </p:pic>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88CB9FBA-A828-6206-03F8-981F289B882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159890" y="4438777"/>
            <a:ext cx="1306451" cy="2560644"/>
          </a:xfrm>
          <a:prstGeom prst="rect">
            <a:avLst/>
          </a:prstGeom>
        </p:spPr>
      </p:pic>
      <p:sp>
        <p:nvSpPr>
          <p:cNvPr id="9" name="قوس 8">
            <a:extLst>
              <a:ext uri="{FF2B5EF4-FFF2-40B4-BE49-F238E27FC236}">
                <a16:creationId xmlns:a16="http://schemas.microsoft.com/office/drawing/2014/main" id="{996A38A8-7C96-939A-0DDB-12681818420B}"/>
              </a:ext>
            </a:extLst>
          </p:cNvPr>
          <p:cNvSpPr/>
          <p:nvPr/>
        </p:nvSpPr>
        <p:spPr>
          <a:xfrm rot="14915182" flipH="1">
            <a:off x="5750531" y="2097277"/>
            <a:ext cx="2533705" cy="3668093"/>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522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C1899-E8BD-F30D-6086-116C12761D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391" y="583660"/>
            <a:ext cx="9989605" cy="4687588"/>
          </a:xfrm>
        </p:spPr>
      </p:pic>
      <p:pic>
        <p:nvPicPr>
          <p:cNvPr id="3"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ACE6FE9F-07C6-C5B5-09F9-90FD64C74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762" y="-119156"/>
            <a:ext cx="1546463" cy="3031068"/>
          </a:xfrm>
          <a:prstGeom prst="rect">
            <a:avLst/>
          </a:prstGeom>
        </p:spPr>
      </p:pic>
      <p:pic>
        <p:nvPicPr>
          <p:cNvPr id="4"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250D2B6B-3C14-D860-2D94-973D611FD808}"/>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159890" y="4438777"/>
            <a:ext cx="1306451" cy="2560644"/>
          </a:xfrm>
          <a:prstGeom prst="rect">
            <a:avLst/>
          </a:prstGeom>
        </p:spPr>
      </p:pic>
      <p:pic>
        <p:nvPicPr>
          <p:cNvPr id="6"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959608D9-69A9-851A-9FDE-36E3901558A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5989"/>
          <a:stretch/>
        </p:blipFill>
        <p:spPr>
          <a:xfrm rot="16200000">
            <a:off x="4163308" y="2561948"/>
            <a:ext cx="3226625" cy="5945425"/>
          </a:xfrm>
          <a:prstGeom prst="rect">
            <a:avLst/>
          </a:prstGeom>
          <a:effectLst>
            <a:softEdge rad="635000"/>
          </a:effectLst>
        </p:spPr>
      </p:pic>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A4930DA3-FFAE-36D4-4E08-FADA55575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4207" y="5065873"/>
            <a:ext cx="1306451" cy="2560644"/>
          </a:xfrm>
          <a:prstGeom prst="rect">
            <a:avLst/>
          </a:prstGeom>
        </p:spPr>
      </p:pic>
      <p:sp>
        <p:nvSpPr>
          <p:cNvPr id="8" name="قوس 7">
            <a:extLst>
              <a:ext uri="{FF2B5EF4-FFF2-40B4-BE49-F238E27FC236}">
                <a16:creationId xmlns:a16="http://schemas.microsoft.com/office/drawing/2014/main" id="{7E7D24BB-760D-9359-FFCB-79B247655134}"/>
              </a:ext>
            </a:extLst>
          </p:cNvPr>
          <p:cNvSpPr/>
          <p:nvPr/>
        </p:nvSpPr>
        <p:spPr>
          <a:xfrm rot="14915182" flipH="1">
            <a:off x="5233696" y="2477726"/>
            <a:ext cx="2533705" cy="3668093"/>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198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A7409-6AE2-935C-328B-844856CA56A5}"/>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2FC28C66-37D7-DD8F-88D2-A849EEC0AD5A}"/>
              </a:ext>
            </a:extLst>
          </p:cNvPr>
          <p:cNvSpPr>
            <a:spLocks noGrp="1"/>
          </p:cNvSpPr>
          <p:nvPr>
            <p:ph type="title"/>
          </p:nvPr>
        </p:nvSpPr>
        <p:spPr>
          <a:xfrm>
            <a:off x="704899" y="695216"/>
            <a:ext cx="10515600" cy="4633119"/>
          </a:xfrm>
        </p:spPr>
        <p:txBody>
          <a:bodyPr>
            <a:noAutofit/>
          </a:bodyPr>
          <a:lstStyle/>
          <a:p>
            <a:pPr algn="just">
              <a:lnSpc>
                <a:spcPct val="150000"/>
              </a:lnSpc>
            </a:pPr>
            <a:r>
              <a:rPr lang="ar-SA" sz="2400" b="1" dirty="0">
                <a:solidFill>
                  <a:srgbClr val="FF0000"/>
                </a:solidFill>
                <a:latin typeface="KFGQPC HAFS Uthmanic Script" panose="02000000000000000000" pitchFamily="2" charset="-78"/>
                <a:cs typeface="KFGQPC HAFS Uthmanic Script" panose="02000000000000000000" pitchFamily="2" charset="-78"/>
              </a:rPr>
              <a:t>قال تعالى :(</a:t>
            </a:r>
            <a:r>
              <a:rPr lang="ar-EG" sz="2400" b="1" dirty="0">
                <a:solidFill>
                  <a:srgbClr val="FF0000"/>
                </a:solidFill>
                <a:effectLst/>
                <a:latin typeface="KFGQPC HAFS Uthmanic Script" panose="02000000000000000000" pitchFamily="2" charset="-78"/>
                <a:cs typeface="KFGQPC HAFS Uthmanic Script" panose="02000000000000000000" pitchFamily="2" charset="-78"/>
              </a:rPr>
              <a:t>وَأَنزَلۡنَآ إِلَيۡكَ ٱلۡكِتَٰبَ بِٱلۡحَقِّ مُصَدِّقٗا لِّمَا بَيۡنَ يَدَيۡهِ مِنَ ٱلۡكِتَٰبِ وَمُهَيۡمِنًا عَلَيۡهِۖ فَٱحۡكُم بَيۡنَهُم بِمَآ أَنزَلَ ٱللَّهُۖ وَلَا تَتَّبِعۡ أَهۡوَآءَهُمۡ عَمَّا جَآءَكَ مِنَ ٱلۡحَقِّۚ لِكُلّٖ جَعَلۡنَا مِنكُمۡ شِرۡعَةٗ وَمِنۡهَاجٗاۚ وَلَوۡ شَآءَ ٱللَّهُ لَجَعَلَكُمۡ أُمَّةٗ وَٰحِدَةٗ وَلَٰكِن لِّيَبۡلُوَكُمۡ فِي مَآ ءَاتَىٰكُمۡۖ فَٱسۡتَبِقُواْ ٱلۡخَيۡرَٰتِۚ إِلَى ٱللَّهِ مَرۡجِعُكُمۡ جَمِيعٗا فَيُنَبِّئُكُم بِمَا كُنتُمۡ فِيهِ تَخۡتَلِفُونَ 48 وَأَنِ ٱحۡكُم بَيۡنَهُم بِمَآ أَنزَلَ ٱللَّهُ وَلَا تَتَّبِعۡ أَهۡوَآءَهُمۡ وَٱحۡذَرۡهُمۡ أَن يَفۡتِنُوكَ عَنۢ بَعۡضِ مَآ أَنزَلَ ٱللَّهُ إِلَيۡكَۖ فَإِن تَوَلَّوۡاْ فَٱعۡلَمۡ أَنَّمَا يُرِيدُ ٱللَّهُ أَن يُصِيبَهُم بِبَعۡضِ ذُنُوبِهِمۡۗ وَإِنَّ كَثِيرٗا مِّنَ ٱلنَّاسِ لَفَٰسِقُونَ 49 أَفَحُكۡمَ ٱلۡجَٰهِلِيَّةِ يَبۡغُونَۚ وَمَنۡ أَحۡسَنُ مِنَ ٱللَّهِ حُكۡمٗا لِّقَوۡمٖ يُوقِنُونَ</a:t>
            </a:r>
            <a:r>
              <a:rPr lang="ar-SA" sz="2400" b="1" dirty="0">
                <a:solidFill>
                  <a:srgbClr val="FF0000"/>
                </a:solidFill>
                <a:effectLst/>
                <a:latin typeface="KFGQPC HAFS Uthmanic Script" panose="02000000000000000000" pitchFamily="2" charset="-78"/>
                <a:cs typeface="KFGQPC HAFS Uthmanic Script" panose="02000000000000000000" pitchFamily="2" charset="-78"/>
              </a:rPr>
              <a:t> 50</a:t>
            </a:r>
            <a:r>
              <a:rPr lang="ar-EG" sz="2400" b="1" dirty="0">
                <a:effectLst/>
                <a:latin typeface="Traditional Naskh" panose="02010000000000000000" pitchFamily="2" charset="-78"/>
                <a:cs typeface="Traditional Naskh" panose="02010000000000000000" pitchFamily="2" charset="-78"/>
              </a:rPr>
              <a:t> </a:t>
            </a:r>
            <a:r>
              <a:rPr lang="ar-SA" sz="2400" b="1" dirty="0">
                <a:effectLst/>
                <a:latin typeface="Traditional Naskh" panose="02010000000000000000" pitchFamily="2" charset="-78"/>
                <a:cs typeface="Traditional Naskh" panose="02010000000000000000" pitchFamily="2" charset="-78"/>
              </a:rPr>
              <a:t>)</a:t>
            </a:r>
            <a:r>
              <a:rPr lang="ar-EG" sz="2400" b="1" dirty="0">
                <a:effectLst/>
                <a:latin typeface="Traditional Naskh" panose="02010000000000000000" pitchFamily="2" charset="-78"/>
                <a:cs typeface="Traditional Naskh" panose="02010000000000000000" pitchFamily="2" charset="-78"/>
              </a:rPr>
              <a:t> </a:t>
            </a:r>
            <a:endParaRPr lang="en-US" sz="4800" b="1" dirty="0"/>
          </a:p>
        </p:txBody>
      </p:sp>
      <p:pic>
        <p:nvPicPr>
          <p:cNvPr id="6"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32B6340E-73B6-F2F5-FE00-387981B7FE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8936" y="-224135"/>
            <a:ext cx="1306451" cy="2560644"/>
          </a:xfrm>
        </p:spPr>
      </p:pic>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E113B85B-D5A8-167E-319C-8C617F431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4207" y="5065873"/>
            <a:ext cx="1306451" cy="2560644"/>
          </a:xfrm>
          <a:prstGeom prst="rect">
            <a:avLst/>
          </a:prstGeom>
        </p:spPr>
      </p:pic>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7049B31F-5C01-8E7E-4047-565C30D35AA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rot="10800000">
            <a:off x="-159890" y="4438777"/>
            <a:ext cx="1306451" cy="2560644"/>
          </a:xfrm>
          <a:prstGeom prst="rect">
            <a:avLst/>
          </a:prstGeom>
        </p:spPr>
      </p:pic>
      <p:sp>
        <p:nvSpPr>
          <p:cNvPr id="3" name="عنصر نائب للمحتوى 2">
            <a:extLst>
              <a:ext uri="{FF2B5EF4-FFF2-40B4-BE49-F238E27FC236}">
                <a16:creationId xmlns:a16="http://schemas.microsoft.com/office/drawing/2014/main" id="{2373DD72-8814-20FD-4A75-A43DFCA0C3F2}"/>
              </a:ext>
            </a:extLst>
          </p:cNvPr>
          <p:cNvSpPr txBox="1">
            <a:spLocks/>
          </p:cNvSpPr>
          <p:nvPr/>
        </p:nvSpPr>
        <p:spPr>
          <a:xfrm>
            <a:off x="838200" y="5283793"/>
            <a:ext cx="10515600" cy="89317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dirty="0">
              <a:solidFill>
                <a:schemeClr val="bg1"/>
              </a:solidFill>
              <a:highlight>
                <a:srgbClr val="008000"/>
              </a:highlight>
            </a:endParaRPr>
          </a:p>
        </p:txBody>
      </p:sp>
      <p:sp>
        <p:nvSpPr>
          <p:cNvPr id="4" name="قوس 3">
            <a:extLst>
              <a:ext uri="{FF2B5EF4-FFF2-40B4-BE49-F238E27FC236}">
                <a16:creationId xmlns:a16="http://schemas.microsoft.com/office/drawing/2014/main" id="{A8B335B8-D3CF-5237-6621-3224601B92B5}"/>
              </a:ext>
            </a:extLst>
          </p:cNvPr>
          <p:cNvSpPr/>
          <p:nvPr/>
        </p:nvSpPr>
        <p:spPr>
          <a:xfrm rot="14915182" flipH="1">
            <a:off x="5223757" y="2524272"/>
            <a:ext cx="2533705" cy="3668093"/>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pic>
        <p:nvPicPr>
          <p:cNvPr id="9"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D1873397-D818-C5CD-DBF6-0083F23B4AB7}"/>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5989"/>
          <a:stretch/>
        </p:blipFill>
        <p:spPr>
          <a:xfrm rot="16200000">
            <a:off x="4074551" y="2998918"/>
            <a:ext cx="3226625" cy="5945425"/>
          </a:xfrm>
          <a:prstGeom prst="rect">
            <a:avLst/>
          </a:prstGeom>
          <a:effectLst>
            <a:softEdge rad="635000"/>
          </a:effectLst>
        </p:spPr>
      </p:pic>
    </p:spTree>
    <p:extLst>
      <p:ext uri="{BB962C8B-B14F-4D97-AF65-F5344CB8AC3E}">
        <p14:creationId xmlns:p14="http://schemas.microsoft.com/office/powerpoint/2010/main" val="395824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DBFE-9F1C-062E-CE7F-F2A792215AC1}"/>
            </a:ext>
          </a:extLst>
        </p:cNvPr>
        <p:cNvGrpSpPr/>
        <p:nvPr/>
      </p:nvGrpSpPr>
      <p:grpSpPr>
        <a:xfrm>
          <a:off x="0" y="0"/>
          <a:ext cx="0" cy="0"/>
          <a:chOff x="0" y="0"/>
          <a:chExt cx="0" cy="0"/>
        </a:xfrm>
      </p:grpSpPr>
      <p:pic>
        <p:nvPicPr>
          <p:cNvPr id="10"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93AF27E8-F1AF-BB99-66BD-9227AFF3B36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rot="16200000">
            <a:off x="9618080" y="-1072504"/>
            <a:ext cx="2442125" cy="4786564"/>
          </a:xfrm>
          <a:prstGeom prst="rect">
            <a:avLst/>
          </a:prstGeom>
          <a:effectLst>
            <a:softEdge rad="635000"/>
          </a:effectLst>
        </p:spPr>
      </p:pic>
      <p:sp>
        <p:nvSpPr>
          <p:cNvPr id="2" name="عنوان 1">
            <a:extLst>
              <a:ext uri="{FF2B5EF4-FFF2-40B4-BE49-F238E27FC236}">
                <a16:creationId xmlns:a16="http://schemas.microsoft.com/office/drawing/2014/main" id="{0A0C56E9-C606-C0A1-BB30-3B8C830FC62B}"/>
              </a:ext>
            </a:extLst>
          </p:cNvPr>
          <p:cNvSpPr>
            <a:spLocks noGrp="1"/>
          </p:cNvSpPr>
          <p:nvPr>
            <p:ph type="title"/>
          </p:nvPr>
        </p:nvSpPr>
        <p:spPr>
          <a:xfrm>
            <a:off x="507624" y="1219957"/>
            <a:ext cx="10515600" cy="1385631"/>
          </a:xfrm>
        </p:spPr>
        <p:txBody>
          <a:bodyPr>
            <a:noAutofit/>
          </a:bodyPr>
          <a:lstStyle/>
          <a:p>
            <a:r>
              <a:rPr lang="ar-EG" sz="3200" b="1" dirty="0">
                <a:solidFill>
                  <a:schemeClr val="accent6">
                    <a:lumMod val="50000"/>
                  </a:schemeClr>
                </a:solidFill>
                <a:cs typeface="+mn-cs"/>
              </a:rPr>
              <a:t>معاني الكلمات</a:t>
            </a:r>
            <a:endParaRPr lang="en-US" sz="3200" dirty="0">
              <a:cs typeface="+mn-cs"/>
            </a:endParaRPr>
          </a:p>
        </p:txBody>
      </p:sp>
      <p:sp>
        <p:nvSpPr>
          <p:cNvPr id="3" name="عنصر نائب للمحتوى 2">
            <a:extLst>
              <a:ext uri="{FF2B5EF4-FFF2-40B4-BE49-F238E27FC236}">
                <a16:creationId xmlns:a16="http://schemas.microsoft.com/office/drawing/2014/main" id="{09E085A8-2B42-3A9A-4BF8-67A4249E65C6}"/>
              </a:ext>
            </a:extLst>
          </p:cNvPr>
          <p:cNvSpPr>
            <a:spLocks noGrp="1"/>
          </p:cNvSpPr>
          <p:nvPr>
            <p:ph idx="1"/>
          </p:nvPr>
        </p:nvSpPr>
        <p:spPr>
          <a:xfrm>
            <a:off x="493335" y="2263108"/>
            <a:ext cx="10515600" cy="4351338"/>
          </a:xfrm>
        </p:spPr>
        <p:txBody>
          <a:bodyPr>
            <a:normAutofit/>
          </a:bodyPr>
          <a:lstStyle/>
          <a:p>
            <a:r>
              <a:rPr lang="ar-EG" sz="3200" dirty="0">
                <a:latin typeface="Traditional Arabic" panose="02020603050405020304" pitchFamily="18" charset="-78"/>
              </a:rPr>
              <a:t>ومهيمنا</a:t>
            </a:r>
            <a:r>
              <a:rPr lang="ar-SA" sz="3200" dirty="0">
                <a:latin typeface="Traditional Arabic" panose="02020603050405020304" pitchFamily="18" charset="-78"/>
              </a:rPr>
              <a:t>ً</a:t>
            </a:r>
            <a:r>
              <a:rPr lang="ar-EG" sz="3200" dirty="0">
                <a:latin typeface="Traditional Arabic" panose="02020603050405020304" pitchFamily="18" charset="-78"/>
              </a:rPr>
              <a:t> عليه: رقيبا، وشاهدًا على ما سبقه.</a:t>
            </a:r>
          </a:p>
          <a:p>
            <a:r>
              <a:rPr lang="ar-EG" sz="3200" dirty="0">
                <a:latin typeface="Traditional Arabic" panose="02020603050405020304" pitchFamily="18" charset="-78"/>
              </a:rPr>
              <a:t>شرعة ومنهاجًا: شريعة، وطريقًا.</a:t>
            </a:r>
          </a:p>
          <a:p>
            <a:r>
              <a:rPr lang="ar-EG" sz="3200" dirty="0">
                <a:latin typeface="Traditional Arabic" panose="02020603050405020304" pitchFamily="18" charset="-78"/>
              </a:rPr>
              <a:t>يفتنوك: يصدوك بكيدهم.</a:t>
            </a:r>
            <a:endParaRPr lang="en-US" sz="3200" dirty="0">
              <a:latin typeface="Traditional Arabic" panose="02020603050405020304" pitchFamily="18" charset="-78"/>
            </a:endParaRPr>
          </a:p>
        </p:txBody>
      </p:sp>
      <p:pic>
        <p:nvPicPr>
          <p:cNvPr id="4"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FFBD952C-5BC2-5822-82FF-CB7F96A4E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4207" y="5065873"/>
            <a:ext cx="1306451" cy="2560644"/>
          </a:xfrm>
          <a:prstGeom prst="rect">
            <a:avLst/>
          </a:prstGeom>
        </p:spPr>
      </p:pic>
      <p:pic>
        <p:nvPicPr>
          <p:cNvPr id="5"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27463948-CC7C-E098-6428-1C0BC8B834EF}"/>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2400" t="40263" r="12402"/>
          <a:stretch/>
        </p:blipFill>
        <p:spPr>
          <a:xfrm rot="16200000">
            <a:off x="202657" y="-202654"/>
            <a:ext cx="727625" cy="1132936"/>
          </a:xfrm>
          <a:prstGeom prst="rect">
            <a:avLst/>
          </a:prstGeom>
          <a:effectLst>
            <a:softEdge rad="635000"/>
          </a:effectLst>
        </p:spPr>
      </p:pic>
      <p:pic>
        <p:nvPicPr>
          <p:cNvPr id="6"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1935EB56-335D-A33E-D262-CDF3596AC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511" y="99715"/>
            <a:ext cx="1306451" cy="2560644"/>
          </a:xfrm>
          <a:prstGeom prst="rect">
            <a:avLst/>
          </a:prstGeom>
        </p:spPr>
      </p:pic>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9BFEAE61-8CF9-DD4F-4E05-D147D647DBE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159890" y="4438777"/>
            <a:ext cx="1306451" cy="2560644"/>
          </a:xfrm>
          <a:prstGeom prst="rect">
            <a:avLst/>
          </a:prstGeom>
        </p:spPr>
      </p:pic>
      <p:pic>
        <p:nvPicPr>
          <p:cNvPr id="9"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9B2D3735-B1E0-DE7E-75F0-BCF231AFE46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6200000">
            <a:off x="5101505" y="2076038"/>
            <a:ext cx="3163681" cy="6200815"/>
          </a:xfrm>
          <a:prstGeom prst="rect">
            <a:avLst/>
          </a:prstGeom>
          <a:effectLst>
            <a:softEdge rad="635000"/>
          </a:effectLst>
        </p:spPr>
      </p:pic>
      <p:sp>
        <p:nvSpPr>
          <p:cNvPr id="13" name="قوس 12">
            <a:extLst>
              <a:ext uri="{FF2B5EF4-FFF2-40B4-BE49-F238E27FC236}">
                <a16:creationId xmlns:a16="http://schemas.microsoft.com/office/drawing/2014/main" id="{A38877C4-ABC1-E83C-184F-31589E41860D}"/>
              </a:ext>
            </a:extLst>
          </p:cNvPr>
          <p:cNvSpPr/>
          <p:nvPr/>
        </p:nvSpPr>
        <p:spPr>
          <a:xfrm rot="14915182" flipH="1">
            <a:off x="6036288" y="2223936"/>
            <a:ext cx="2533705" cy="3668093"/>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757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DF5EF601-04E3-D235-41C5-80ABD1E39E75}"/>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rot="16200000">
            <a:off x="5310930" y="1910433"/>
            <a:ext cx="3163681" cy="6200815"/>
          </a:xfrm>
          <a:prstGeom prst="rect">
            <a:avLst/>
          </a:prstGeom>
          <a:effectLst>
            <a:softEdge rad="635000"/>
          </a:effectLst>
        </p:spPr>
      </p:pic>
      <p:sp>
        <p:nvSpPr>
          <p:cNvPr id="2" name="Title 1">
            <a:extLst>
              <a:ext uri="{FF2B5EF4-FFF2-40B4-BE49-F238E27FC236}">
                <a16:creationId xmlns:a16="http://schemas.microsoft.com/office/drawing/2014/main" id="{2EBB7A33-0140-71FC-4439-5A30FBC2F69D}"/>
              </a:ext>
            </a:extLst>
          </p:cNvPr>
          <p:cNvSpPr>
            <a:spLocks noGrp="1"/>
          </p:cNvSpPr>
          <p:nvPr>
            <p:ph type="title"/>
          </p:nvPr>
        </p:nvSpPr>
        <p:spPr>
          <a:xfrm>
            <a:off x="489426" y="956538"/>
            <a:ext cx="10515600" cy="1325563"/>
          </a:xfrm>
        </p:spPr>
        <p:txBody>
          <a:bodyPr>
            <a:normAutofit/>
          </a:bodyPr>
          <a:lstStyle/>
          <a:p>
            <a:r>
              <a:rPr lang="ar-EG" sz="3200" b="1" dirty="0">
                <a:solidFill>
                  <a:schemeClr val="accent6">
                    <a:lumMod val="50000"/>
                  </a:schemeClr>
                </a:solidFill>
                <a:latin typeface="Traditional Arabic" panose="02020603050405020304" pitchFamily="18" charset="-78"/>
                <a:cs typeface="+mn-cs"/>
              </a:rPr>
              <a:t>مكانة القرآن الكريم بين الكتب السماوية</a:t>
            </a:r>
            <a:endParaRPr lang="x-none" sz="3200" b="1" dirty="0">
              <a:solidFill>
                <a:schemeClr val="accent6">
                  <a:lumMod val="50000"/>
                </a:schemeClr>
              </a:solidFill>
              <a:latin typeface="Traditional Arabic" panose="02020603050405020304" pitchFamily="18" charset="-78"/>
              <a:cs typeface="+mn-cs"/>
            </a:endParaRPr>
          </a:p>
        </p:txBody>
      </p:sp>
      <p:sp>
        <p:nvSpPr>
          <p:cNvPr id="3" name="Content Placeholder 2">
            <a:extLst>
              <a:ext uri="{FF2B5EF4-FFF2-40B4-BE49-F238E27FC236}">
                <a16:creationId xmlns:a16="http://schemas.microsoft.com/office/drawing/2014/main" id="{10FB6FC0-8CC3-97DA-DD51-BE20B26BE2A1}"/>
              </a:ext>
            </a:extLst>
          </p:cNvPr>
          <p:cNvSpPr>
            <a:spLocks noGrp="1"/>
          </p:cNvSpPr>
          <p:nvPr>
            <p:ph idx="1"/>
          </p:nvPr>
        </p:nvSpPr>
        <p:spPr>
          <a:xfrm>
            <a:off x="390940" y="2282101"/>
            <a:ext cx="10515600" cy="4351338"/>
          </a:xfrm>
        </p:spPr>
        <p:txBody>
          <a:bodyPr>
            <a:normAutofit/>
          </a:bodyPr>
          <a:lstStyle/>
          <a:p>
            <a:pPr marL="0" indent="0">
              <a:buNone/>
            </a:pPr>
            <a:r>
              <a:rPr lang="ar-EG" sz="3200" dirty="0">
                <a:latin typeface="Traditional Arabic" panose="02020603050405020304" pitchFamily="18" charset="-78"/>
              </a:rPr>
              <a:t>تكمن</a:t>
            </a:r>
            <a:r>
              <a:rPr lang="ar-SA" sz="3200" dirty="0">
                <a:latin typeface="Traditional Arabic" panose="02020603050405020304" pitchFamily="18" charset="-78"/>
              </a:rPr>
              <a:t>ُ</a:t>
            </a:r>
            <a:r>
              <a:rPr lang="ar-EG" sz="3200" dirty="0">
                <a:latin typeface="Traditional Arabic" panose="02020603050405020304" pitchFamily="18" charset="-78"/>
              </a:rPr>
              <a:t> مكانة</a:t>
            </a:r>
            <a:r>
              <a:rPr lang="ar-SA" sz="3200" dirty="0">
                <a:latin typeface="Traditional Arabic" panose="02020603050405020304" pitchFamily="18" charset="-78"/>
              </a:rPr>
              <a:t>ُ</a:t>
            </a:r>
            <a:r>
              <a:rPr lang="ar-EG" sz="3200" dirty="0">
                <a:latin typeface="Traditional Arabic" panose="02020603050405020304" pitchFamily="18" charset="-78"/>
              </a:rPr>
              <a:t> القرآن</a:t>
            </a:r>
            <a:r>
              <a:rPr lang="ar-SA" sz="3200" dirty="0">
                <a:latin typeface="Traditional Arabic" panose="02020603050405020304" pitchFamily="18" charset="-78"/>
              </a:rPr>
              <a:t>ِ</a:t>
            </a:r>
            <a:r>
              <a:rPr lang="ar-EG" sz="3200" dirty="0">
                <a:latin typeface="Traditional Arabic" panose="02020603050405020304" pitchFamily="18" charset="-78"/>
              </a:rPr>
              <a:t> الكريم</a:t>
            </a:r>
            <a:r>
              <a:rPr lang="ar-SA" sz="3200" dirty="0">
                <a:latin typeface="Traditional Arabic" panose="02020603050405020304" pitchFamily="18" charset="-78"/>
              </a:rPr>
              <a:t>ِ</a:t>
            </a:r>
            <a:r>
              <a:rPr lang="ar-EG" sz="3200" dirty="0">
                <a:latin typeface="Traditional Arabic" panose="02020603050405020304" pitchFamily="18" charset="-78"/>
              </a:rPr>
              <a:t> كونه</a:t>
            </a:r>
            <a:r>
              <a:rPr lang="ar-SA" sz="3200" dirty="0">
                <a:latin typeface="Traditional Arabic" panose="02020603050405020304" pitchFamily="18" charset="-78"/>
              </a:rPr>
              <a:t> </a:t>
            </a:r>
            <a:r>
              <a:rPr lang="ar-SA" sz="3200" dirty="0">
                <a:solidFill>
                  <a:srgbClr val="FF0000"/>
                </a:solidFill>
                <a:latin typeface="Traditional Arabic" panose="02020603050405020304" pitchFamily="18" charset="-78"/>
              </a:rPr>
              <a:t>:</a:t>
            </a:r>
          </a:p>
          <a:p>
            <a:pPr marL="0" indent="0">
              <a:buNone/>
            </a:pPr>
            <a:r>
              <a:rPr lang="ar-SA" sz="3200" dirty="0">
                <a:solidFill>
                  <a:srgbClr val="FF0000"/>
                </a:solidFill>
                <a:latin typeface="Traditional Arabic" panose="02020603050405020304" pitchFamily="18" charset="-78"/>
              </a:rPr>
              <a:t>1</a:t>
            </a:r>
            <a:r>
              <a:rPr lang="ar-SA" sz="3200" dirty="0">
                <a:latin typeface="Traditional Arabic" panose="02020603050405020304" pitchFamily="18" charset="-78"/>
              </a:rPr>
              <a:t>_ </a:t>
            </a:r>
            <a:r>
              <a:rPr lang="ar-EG" sz="3200" dirty="0">
                <a:latin typeface="Traditional Arabic" panose="02020603050405020304" pitchFamily="18" charset="-78"/>
              </a:rPr>
              <a:t>تصديق</a:t>
            </a:r>
            <a:r>
              <a:rPr lang="ar-SA" sz="3200" dirty="0">
                <a:latin typeface="Traditional Arabic" panose="02020603050405020304" pitchFamily="18" charset="-78"/>
              </a:rPr>
              <a:t>َ</a:t>
            </a:r>
            <a:r>
              <a:rPr lang="ar-EG" sz="3200" dirty="0">
                <a:latin typeface="Traditional Arabic" panose="02020603050405020304" pitchFamily="18" charset="-78"/>
              </a:rPr>
              <a:t> القرآن</a:t>
            </a:r>
            <a:r>
              <a:rPr lang="ar-SA" sz="3200" dirty="0">
                <a:latin typeface="Traditional Arabic" panose="02020603050405020304" pitchFamily="18" charset="-78"/>
              </a:rPr>
              <a:t>ِ</a:t>
            </a:r>
            <a:r>
              <a:rPr lang="ar-EG" sz="3200" dirty="0">
                <a:latin typeface="Traditional Arabic" panose="02020603050405020304" pitchFamily="18" charset="-78"/>
              </a:rPr>
              <a:t> الكريم</a:t>
            </a:r>
            <a:r>
              <a:rPr lang="ar-SA" sz="3200" dirty="0">
                <a:latin typeface="Traditional Arabic" panose="02020603050405020304" pitchFamily="18" charset="-78"/>
              </a:rPr>
              <a:t>ِ</a:t>
            </a:r>
            <a:r>
              <a:rPr lang="ar-EG" sz="3200" dirty="0">
                <a:latin typeface="Traditional Arabic" panose="02020603050405020304" pitchFamily="18" charset="-78"/>
              </a:rPr>
              <a:t> للكتب</a:t>
            </a:r>
            <a:r>
              <a:rPr lang="ar-SA" sz="3200" dirty="0">
                <a:latin typeface="Traditional Arabic" panose="02020603050405020304" pitchFamily="18" charset="-78"/>
              </a:rPr>
              <a:t>ِ</a:t>
            </a:r>
            <a:r>
              <a:rPr lang="ar-EG" sz="3200" dirty="0">
                <a:latin typeface="Traditional Arabic" panose="02020603050405020304" pitchFamily="18" charset="-78"/>
              </a:rPr>
              <a:t> السابقة</a:t>
            </a:r>
            <a:r>
              <a:rPr lang="ar-SA" sz="3200" dirty="0">
                <a:latin typeface="Traditional Arabic" panose="02020603050405020304" pitchFamily="18" charset="-78"/>
              </a:rPr>
              <a:t>ِ</a:t>
            </a:r>
            <a:r>
              <a:rPr lang="ar-EG" sz="3200" dirty="0">
                <a:latin typeface="Traditional Arabic" panose="02020603050405020304" pitchFamily="18" charset="-78"/>
              </a:rPr>
              <a:t>، وهيمنت</a:t>
            </a:r>
            <a:r>
              <a:rPr lang="ar-SA" sz="3200" dirty="0">
                <a:latin typeface="Traditional Arabic" panose="02020603050405020304" pitchFamily="18" charset="-78"/>
              </a:rPr>
              <a:t>َ</a:t>
            </a:r>
            <a:r>
              <a:rPr lang="ar-EG" sz="3200" dirty="0">
                <a:latin typeface="Traditional Arabic" panose="02020603050405020304" pitchFamily="18" charset="-78"/>
              </a:rPr>
              <a:t>ه عليها.</a:t>
            </a:r>
          </a:p>
          <a:p>
            <a:pPr marL="0" indent="0">
              <a:buNone/>
            </a:pPr>
            <a:r>
              <a:rPr lang="ar-SA" sz="3200" dirty="0">
                <a:solidFill>
                  <a:srgbClr val="FF0000"/>
                </a:solidFill>
                <a:latin typeface="Traditional Arabic" panose="02020603050405020304" pitchFamily="18" charset="-78"/>
              </a:rPr>
              <a:t>2</a:t>
            </a:r>
            <a:r>
              <a:rPr lang="ar-SA" sz="3200" dirty="0">
                <a:latin typeface="Traditional Arabic" panose="02020603050405020304" pitchFamily="18" charset="-78"/>
              </a:rPr>
              <a:t>_ </a:t>
            </a:r>
            <a:r>
              <a:rPr lang="ar-EG" sz="3200" dirty="0">
                <a:latin typeface="Traditional Arabic" panose="02020603050405020304" pitchFamily="18" charset="-78"/>
              </a:rPr>
              <a:t>الحكم</a:t>
            </a:r>
            <a:r>
              <a:rPr lang="ar-SA" sz="3200" dirty="0">
                <a:latin typeface="Traditional Arabic" panose="02020603050405020304" pitchFamily="18" charset="-78"/>
              </a:rPr>
              <a:t>َ</a:t>
            </a:r>
            <a:r>
              <a:rPr lang="ar-EG" sz="3200" dirty="0">
                <a:latin typeface="Traditional Arabic" panose="02020603050405020304" pitchFamily="18" charset="-78"/>
              </a:rPr>
              <a:t> للقرآن</a:t>
            </a:r>
            <a:r>
              <a:rPr lang="ar-SA" sz="3200" dirty="0">
                <a:latin typeface="Traditional Arabic" panose="02020603050405020304" pitchFamily="18" charset="-78"/>
              </a:rPr>
              <a:t> </a:t>
            </a:r>
            <a:r>
              <a:rPr lang="ar-SA" sz="3200" dirty="0">
                <a:solidFill>
                  <a:srgbClr val="FF0000"/>
                </a:solidFill>
                <a:latin typeface="Traditional Arabic" panose="02020603050405020304" pitchFamily="18" charset="-78"/>
              </a:rPr>
              <a:t>الكريم</a:t>
            </a:r>
            <a:r>
              <a:rPr lang="ar-EG" sz="3200" dirty="0">
                <a:latin typeface="Traditional Arabic" panose="02020603050405020304" pitchFamily="18" charset="-78"/>
              </a:rPr>
              <a:t> وحد</a:t>
            </a:r>
            <a:r>
              <a:rPr lang="ar-SA" sz="3200" dirty="0">
                <a:latin typeface="Traditional Arabic" panose="02020603050405020304" pitchFamily="18" charset="-78"/>
              </a:rPr>
              <a:t>َ</a:t>
            </a:r>
            <a:r>
              <a:rPr lang="ar-EG" sz="3200" dirty="0">
                <a:latin typeface="Traditional Arabic" panose="02020603050405020304" pitchFamily="18" charset="-78"/>
              </a:rPr>
              <a:t>ه.</a:t>
            </a:r>
          </a:p>
        </p:txBody>
      </p:sp>
      <p:pic>
        <p:nvPicPr>
          <p:cNvPr id="4"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08BE4A25-925B-2F52-3F72-FC9256FA8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4207" y="5065873"/>
            <a:ext cx="1306451" cy="2560644"/>
          </a:xfrm>
          <a:prstGeom prst="rect">
            <a:avLst/>
          </a:prstGeom>
        </p:spPr>
      </p:pic>
      <p:pic>
        <p:nvPicPr>
          <p:cNvPr id="5"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EF5A658B-B84B-1C11-F895-CA6E92EC8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4904" y="338997"/>
            <a:ext cx="1306451" cy="2560644"/>
          </a:xfrm>
          <a:prstGeom prst="rect">
            <a:avLst/>
          </a:prstGeom>
        </p:spPr>
      </p:pic>
      <p:sp>
        <p:nvSpPr>
          <p:cNvPr id="6" name="قوس 5">
            <a:extLst>
              <a:ext uri="{FF2B5EF4-FFF2-40B4-BE49-F238E27FC236}">
                <a16:creationId xmlns:a16="http://schemas.microsoft.com/office/drawing/2014/main" id="{ACF7A34D-83AE-863C-56AA-8E92C758CC1B}"/>
              </a:ext>
            </a:extLst>
          </p:cNvPr>
          <p:cNvSpPr/>
          <p:nvPr/>
        </p:nvSpPr>
        <p:spPr>
          <a:xfrm rot="14915182" flipH="1">
            <a:off x="6166114" y="2009915"/>
            <a:ext cx="2533705" cy="3668093"/>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6A20792B-D700-DC4C-CC3D-25CC0CDBF81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rot="10800000">
            <a:off x="-159890" y="4438777"/>
            <a:ext cx="1306451" cy="2560644"/>
          </a:xfrm>
          <a:prstGeom prst="rect">
            <a:avLst/>
          </a:prstGeom>
        </p:spPr>
      </p:pic>
    </p:spTree>
    <p:extLst>
      <p:ext uri="{BB962C8B-B14F-4D97-AF65-F5344CB8AC3E}">
        <p14:creationId xmlns:p14="http://schemas.microsoft.com/office/powerpoint/2010/main" val="19698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A11F-850A-86F8-1B23-10F66F410714}"/>
              </a:ext>
            </a:extLst>
          </p:cNvPr>
          <p:cNvSpPr>
            <a:spLocks noGrp="1"/>
          </p:cNvSpPr>
          <p:nvPr>
            <p:ph type="title"/>
          </p:nvPr>
        </p:nvSpPr>
        <p:spPr>
          <a:xfrm>
            <a:off x="284532" y="698686"/>
            <a:ext cx="10515600" cy="1325563"/>
          </a:xfrm>
        </p:spPr>
        <p:txBody>
          <a:bodyPr>
            <a:normAutofit/>
          </a:bodyPr>
          <a:lstStyle/>
          <a:p>
            <a:r>
              <a:rPr lang="ar-EG" sz="3600" dirty="0">
                <a:solidFill>
                  <a:schemeClr val="accent3">
                    <a:lumMod val="75000"/>
                  </a:schemeClr>
                </a:solidFill>
              </a:rPr>
              <a:t>ما المقصود بـــ "</a:t>
            </a:r>
            <a:r>
              <a:rPr lang="ar-EG" sz="3600" dirty="0">
                <a:solidFill>
                  <a:srgbClr val="FF0000"/>
                </a:solidFill>
              </a:rPr>
              <a:t>هي</a:t>
            </a:r>
            <a:r>
              <a:rPr lang="ar-SA" sz="3600" dirty="0">
                <a:solidFill>
                  <a:srgbClr val="FF0000"/>
                </a:solidFill>
              </a:rPr>
              <a:t>م</a:t>
            </a:r>
            <a:r>
              <a:rPr lang="ar-EG" sz="3600" dirty="0">
                <a:solidFill>
                  <a:srgbClr val="FF0000"/>
                </a:solidFill>
              </a:rPr>
              <a:t>نة </a:t>
            </a:r>
            <a:r>
              <a:rPr lang="ar-EG" sz="3600" dirty="0">
                <a:solidFill>
                  <a:schemeClr val="accent3">
                    <a:lumMod val="75000"/>
                  </a:schemeClr>
                </a:solidFill>
              </a:rPr>
              <a:t>القرآن الكريم"</a:t>
            </a:r>
            <a:r>
              <a:rPr lang="ar-SA" sz="3600" dirty="0">
                <a:solidFill>
                  <a:schemeClr val="accent3">
                    <a:lumMod val="75000"/>
                  </a:schemeClr>
                </a:solidFill>
              </a:rPr>
              <a:t>؟</a:t>
            </a:r>
            <a:endParaRPr lang="x-none" sz="3600" dirty="0">
              <a:solidFill>
                <a:schemeClr val="accent3">
                  <a:lumMod val="75000"/>
                </a:schemeClr>
              </a:solidFill>
            </a:endParaRPr>
          </a:p>
        </p:txBody>
      </p:sp>
      <p:sp>
        <p:nvSpPr>
          <p:cNvPr id="3" name="Content Placeholder 2">
            <a:extLst>
              <a:ext uri="{FF2B5EF4-FFF2-40B4-BE49-F238E27FC236}">
                <a16:creationId xmlns:a16="http://schemas.microsoft.com/office/drawing/2014/main" id="{096801F9-8714-F1DE-3936-5C426B09A598}"/>
              </a:ext>
            </a:extLst>
          </p:cNvPr>
          <p:cNvSpPr>
            <a:spLocks noGrp="1"/>
          </p:cNvSpPr>
          <p:nvPr>
            <p:ph idx="1"/>
          </p:nvPr>
        </p:nvSpPr>
        <p:spPr>
          <a:xfrm>
            <a:off x="494088" y="1610472"/>
            <a:ext cx="10515600" cy="4351338"/>
          </a:xfrm>
        </p:spPr>
        <p:txBody>
          <a:bodyPr>
            <a:normAutofit/>
          </a:bodyPr>
          <a:lstStyle/>
          <a:p>
            <a:r>
              <a:rPr lang="ar-EG" sz="2400" dirty="0"/>
              <a:t>أنه شاهد</a:t>
            </a:r>
            <a:r>
              <a:rPr lang="ar-SA" sz="2400" dirty="0"/>
              <a:t>ٌ</a:t>
            </a:r>
            <a:r>
              <a:rPr lang="ar-EG" sz="2400" dirty="0"/>
              <a:t> على الكتب</a:t>
            </a:r>
            <a:r>
              <a:rPr lang="ar-SA" sz="2400" dirty="0"/>
              <a:t>ِ</a:t>
            </a:r>
            <a:r>
              <a:rPr lang="ar-EG" sz="2400" dirty="0"/>
              <a:t> السماوية.</a:t>
            </a:r>
          </a:p>
          <a:p>
            <a:r>
              <a:rPr lang="ar-EG" sz="2400" dirty="0"/>
              <a:t>رقيب عليها، يقر</a:t>
            </a:r>
            <a:r>
              <a:rPr lang="ar-SA" sz="2400" dirty="0"/>
              <a:t>ُّ</a:t>
            </a:r>
            <a:r>
              <a:rPr lang="ar-EG" sz="2400" dirty="0"/>
              <a:t> ما فيها من الحق.</a:t>
            </a:r>
          </a:p>
          <a:p>
            <a:r>
              <a:rPr lang="ar-EG" sz="2400" dirty="0"/>
              <a:t>يتمايز</a:t>
            </a:r>
            <a:r>
              <a:rPr lang="ar-SA" sz="2400" dirty="0"/>
              <a:t>ُ</a:t>
            </a:r>
            <a:r>
              <a:rPr lang="ar-EG" sz="2400" dirty="0"/>
              <a:t> فيه من تشريعات</a:t>
            </a:r>
            <a:r>
              <a:rPr lang="ar-SA" sz="2400" dirty="0"/>
              <a:t>ٍ</a:t>
            </a:r>
            <a:r>
              <a:rPr lang="ar-EG" sz="2400" dirty="0"/>
              <a:t> وأحكام.</a:t>
            </a:r>
          </a:p>
          <a:p>
            <a:pPr marL="0" indent="0">
              <a:buNone/>
            </a:pPr>
            <a:endParaRPr lang="ar-EG" sz="2400" dirty="0"/>
          </a:p>
          <a:p>
            <a:pPr marL="0" indent="0">
              <a:buNone/>
            </a:pPr>
            <a:r>
              <a:rPr lang="ar-EG" sz="2400" dirty="0"/>
              <a:t>-في قوله تعالى:</a:t>
            </a:r>
            <a:r>
              <a:rPr lang="ar-EG" sz="1600" dirty="0">
                <a:effectLst/>
                <a:latin typeface="KFGQPC HAFS Uthmanic Script" panose="02000000000000000000" pitchFamily="2" charset="-78"/>
                <a:cs typeface="KFGQPC HAFS Uthmanic Script" panose="02000000000000000000" pitchFamily="2" charset="-78"/>
              </a:rPr>
              <a:t> </a:t>
            </a:r>
            <a:r>
              <a:rPr lang="ar-SA" sz="1600" dirty="0">
                <a:solidFill>
                  <a:srgbClr val="FF0000"/>
                </a:solidFill>
                <a:effectLst/>
                <a:latin typeface="KFGQPC HAFS Uthmanic Script" panose="02000000000000000000" pitchFamily="2" charset="-78"/>
                <a:cs typeface="KFGQPC HAFS Uthmanic Script" panose="02000000000000000000" pitchFamily="2" charset="-78"/>
              </a:rPr>
              <a:t>( </a:t>
            </a:r>
            <a:r>
              <a:rPr lang="ar-EG" sz="2400" dirty="0">
                <a:solidFill>
                  <a:srgbClr val="FF0000"/>
                </a:solidFill>
                <a:effectLst/>
                <a:latin typeface="KFGQPC HAFS Uthmanic Script" panose="02000000000000000000" pitchFamily="2" charset="-78"/>
                <a:cs typeface="KFGQPC HAFS Uthmanic Script" panose="02000000000000000000" pitchFamily="2" charset="-78"/>
              </a:rPr>
              <a:t>وَأَنزَلۡنَآ إِلَيۡكَ ٱلۡكِتَٰبَ بِٱلۡحَقِّ</a:t>
            </a:r>
            <a:r>
              <a:rPr lang="ar-SA" sz="2400" dirty="0">
                <a:effectLst/>
                <a:latin typeface="KFGQPC HAFS Uthmanic Script" panose="02000000000000000000" pitchFamily="2" charset="-78"/>
                <a:cs typeface="KFGQPC HAFS Uthmanic Script" panose="02000000000000000000" pitchFamily="2" charset="-78"/>
              </a:rPr>
              <a:t>) </a:t>
            </a:r>
            <a:r>
              <a:rPr lang="ar-EG" sz="2400" dirty="0">
                <a:latin typeface="Traditional Naskh" panose="02010000000000000000" pitchFamily="2" charset="-78"/>
                <a:cs typeface="Traditional Naskh" panose="02010000000000000000" pitchFamily="2" charset="-78"/>
              </a:rPr>
              <a:t>الخطاب في الآية للنبي صلى الله عليه وسلم.</a:t>
            </a:r>
            <a:endParaRPr lang="ar-EG" sz="2400" dirty="0"/>
          </a:p>
          <a:p>
            <a:pPr marL="0" indent="0">
              <a:buNone/>
            </a:pPr>
            <a:r>
              <a:rPr lang="ar-EG" sz="2400" dirty="0"/>
              <a:t>-في قوله تعالى: </a:t>
            </a:r>
            <a:r>
              <a:rPr lang="ar-SA" sz="2400" dirty="0">
                <a:solidFill>
                  <a:srgbClr val="FF0000"/>
                </a:solidFill>
              </a:rPr>
              <a:t>(</a:t>
            </a:r>
            <a:r>
              <a:rPr lang="ar-EG" sz="2400" dirty="0">
                <a:solidFill>
                  <a:srgbClr val="FF0000"/>
                </a:solidFill>
                <a:effectLst/>
                <a:latin typeface="KFGQPC HAFS Uthmanic Script" panose="02000000000000000000" pitchFamily="2" charset="-78"/>
                <a:cs typeface="KFGQPC HAFS Uthmanic Script" panose="02000000000000000000" pitchFamily="2" charset="-78"/>
              </a:rPr>
              <a:t>لِكُلّ</a:t>
            </a:r>
            <a:r>
              <a:rPr lang="ar-SA" sz="2400" dirty="0">
                <a:solidFill>
                  <a:srgbClr val="FF0000"/>
                </a:solidFill>
                <a:effectLst/>
                <a:latin typeface="KFGQPC HAFS Uthmanic Script" panose="02000000000000000000" pitchFamily="2" charset="-78"/>
                <a:cs typeface="KFGQPC HAFS Uthmanic Script" panose="02000000000000000000" pitchFamily="2" charset="-78"/>
              </a:rPr>
              <a:t> </a:t>
            </a:r>
            <a:r>
              <a:rPr lang="ar-EG" sz="2400" dirty="0">
                <a:solidFill>
                  <a:srgbClr val="FF0000"/>
                </a:solidFill>
                <a:effectLst/>
                <a:latin typeface="KFGQPC HAFS Uthmanic Script" panose="02000000000000000000" pitchFamily="2" charset="-78"/>
                <a:cs typeface="KFGQPC HAFS Uthmanic Script" panose="02000000000000000000" pitchFamily="2" charset="-78"/>
              </a:rPr>
              <a:t>جَعَلۡنَا مِنكُمۡ شِرۡعَة وَمِنۡهَاجاۚ وَلَوۡ شَآءَ ٱللَّهُ لَجَعَلَكُمۡ أُمَّة </a:t>
            </a:r>
            <a:r>
              <a:rPr lang="ar-SA" sz="2400" dirty="0">
                <a:solidFill>
                  <a:srgbClr val="FF0000"/>
                </a:solidFill>
                <a:effectLst/>
                <a:latin typeface="KFGQPC HAFS Uthmanic Script" panose="02000000000000000000" pitchFamily="2" charset="-78"/>
                <a:cs typeface="KFGQPC HAFS Uthmanic Script" panose="02000000000000000000" pitchFamily="2" charset="-78"/>
              </a:rPr>
              <a:t>وا</a:t>
            </a:r>
            <a:r>
              <a:rPr lang="ar-EG" sz="2400" dirty="0">
                <a:solidFill>
                  <a:srgbClr val="FF0000"/>
                </a:solidFill>
                <a:effectLst/>
                <a:latin typeface="KFGQPC HAFS Uthmanic Script" panose="02000000000000000000" pitchFamily="2" charset="-78"/>
                <a:cs typeface="KFGQPC HAFS Uthmanic Script" panose="02000000000000000000" pitchFamily="2" charset="-78"/>
              </a:rPr>
              <a:t>حِدَة</a:t>
            </a:r>
            <a:r>
              <a:rPr lang="ar-SA" sz="2400" dirty="0">
                <a:solidFill>
                  <a:srgbClr val="FF0000"/>
                </a:solidFill>
                <a:effectLst/>
                <a:latin typeface="KFGQPC HAFS Uthmanic Script" panose="02000000000000000000" pitchFamily="2" charset="-78"/>
                <a:cs typeface="KFGQPC HAFS Uthmanic Script" panose="02000000000000000000" pitchFamily="2" charset="-78"/>
              </a:rPr>
              <a:t>) </a:t>
            </a:r>
            <a:r>
              <a:rPr lang="ar-EG" sz="2400" dirty="0">
                <a:effectLst/>
                <a:latin typeface="Traditional Naskh" panose="02010000000000000000" pitchFamily="2" charset="-78"/>
                <a:cs typeface="Traditional Naskh" panose="02010000000000000000" pitchFamily="2" charset="-78"/>
              </a:rPr>
              <a:t>، جع</a:t>
            </a:r>
            <a:r>
              <a:rPr lang="ar-EG" sz="2400" dirty="0">
                <a:latin typeface="Traditional Naskh" panose="02010000000000000000" pitchFamily="2" charset="-78"/>
                <a:cs typeface="Traditional Naskh" panose="02010000000000000000" pitchFamily="2" charset="-78"/>
              </a:rPr>
              <a:t>ل الله لكل أمة شريعة خاصة من أحكام وأوامر، </a:t>
            </a:r>
            <a:r>
              <a:rPr lang="ar-EG" sz="2400" dirty="0">
                <a:solidFill>
                  <a:srgbClr val="FF0000"/>
                </a:solidFill>
                <a:latin typeface="Traditional Naskh" panose="02010000000000000000" pitchFamily="2" charset="-78"/>
                <a:cs typeface="Traditional Naskh" panose="02010000000000000000" pitchFamily="2" charset="-78"/>
              </a:rPr>
              <a:t>ولو شاء</a:t>
            </a:r>
            <a:r>
              <a:rPr lang="ar-SA" sz="2400" dirty="0">
                <a:solidFill>
                  <a:srgbClr val="FF0000"/>
                </a:solidFill>
                <a:latin typeface="Traditional Naskh" panose="02010000000000000000" pitchFamily="2" charset="-78"/>
                <a:cs typeface="Traditional Naskh" panose="02010000000000000000" pitchFamily="2" charset="-78"/>
              </a:rPr>
              <a:t> الله تعالى</a:t>
            </a:r>
            <a:r>
              <a:rPr lang="ar-EG" sz="2400" dirty="0">
                <a:solidFill>
                  <a:srgbClr val="FF0000"/>
                </a:solidFill>
                <a:latin typeface="Traditional Naskh" panose="02010000000000000000" pitchFamily="2" charset="-78"/>
                <a:cs typeface="Traditional Naskh" panose="02010000000000000000" pitchFamily="2" charset="-78"/>
              </a:rPr>
              <a:t> لج</a:t>
            </a:r>
            <a:r>
              <a:rPr lang="ar-SA" sz="2400" dirty="0">
                <a:solidFill>
                  <a:srgbClr val="FF0000"/>
                </a:solidFill>
                <a:latin typeface="Traditional Naskh" panose="02010000000000000000" pitchFamily="2" charset="-78"/>
                <a:cs typeface="Traditional Naskh" panose="02010000000000000000" pitchFamily="2" charset="-78"/>
              </a:rPr>
              <a:t>مع</a:t>
            </a:r>
            <a:r>
              <a:rPr lang="ar-EG" sz="2400" dirty="0">
                <a:solidFill>
                  <a:srgbClr val="FF0000"/>
                </a:solidFill>
                <a:latin typeface="Traditional Naskh" panose="02010000000000000000" pitchFamily="2" charset="-78"/>
                <a:cs typeface="Traditional Naskh" panose="02010000000000000000" pitchFamily="2" charset="-78"/>
              </a:rPr>
              <a:t> </a:t>
            </a:r>
            <a:r>
              <a:rPr lang="ar-SA" sz="2400" dirty="0">
                <a:solidFill>
                  <a:srgbClr val="FF0000"/>
                </a:solidFill>
                <a:latin typeface="Traditional Naskh" panose="02010000000000000000" pitchFamily="2" charset="-78"/>
                <a:cs typeface="Traditional Naskh" panose="02010000000000000000" pitchFamily="2" charset="-78"/>
              </a:rPr>
              <a:t>الناس على شريعة واحدة ، ولما جعل لكل أمة شريعة وطريقاً .</a:t>
            </a:r>
          </a:p>
          <a:p>
            <a:pPr marL="0" indent="0">
              <a:buNone/>
            </a:pPr>
            <a:r>
              <a:rPr lang="ar-SA" sz="2400" dirty="0">
                <a:effectLst/>
                <a:latin typeface="Traditional Naskh" panose="02010000000000000000" pitchFamily="2" charset="-78"/>
                <a:cs typeface="Traditional Naskh" panose="02010000000000000000" pitchFamily="2" charset="-78"/>
              </a:rPr>
              <a:t>ن</a:t>
            </a:r>
            <a:r>
              <a:rPr lang="ar-EG" sz="2400" dirty="0">
                <a:effectLst/>
                <a:latin typeface="Traditional Naskh" panose="02010000000000000000" pitchFamily="2" charset="-78"/>
                <a:cs typeface="Traditional Naskh" panose="02010000000000000000" pitchFamily="2" charset="-78"/>
              </a:rPr>
              <a:t>عل</a:t>
            </a:r>
            <a:r>
              <a:rPr lang="ar-JO" sz="2400" dirty="0">
                <a:effectLst/>
                <a:latin typeface="Traditional Naskh" panose="02010000000000000000" pitchFamily="2" charset="-78"/>
                <a:cs typeface="Traditional Naskh" panose="02010000000000000000" pitchFamily="2" charset="-78"/>
              </a:rPr>
              <a:t>ّ</a:t>
            </a:r>
            <a:r>
              <a:rPr lang="ar-EG" sz="2400" dirty="0">
                <a:effectLst/>
                <a:latin typeface="Traditional Naskh" panose="02010000000000000000" pitchFamily="2" charset="-78"/>
                <a:cs typeface="Traditional Naskh" panose="02010000000000000000" pitchFamily="2" charset="-78"/>
              </a:rPr>
              <a:t>ل</a:t>
            </a:r>
            <a:r>
              <a:rPr lang="ar-SA" sz="2400" dirty="0">
                <a:effectLst/>
                <a:latin typeface="Traditional Naskh" panose="02010000000000000000" pitchFamily="2" charset="-78"/>
                <a:cs typeface="Traditional Naskh" panose="02010000000000000000" pitchFamily="2" charset="-78"/>
              </a:rPr>
              <a:t>ُ</a:t>
            </a:r>
            <a:r>
              <a:rPr lang="ar-EG" sz="2400" dirty="0">
                <a:effectLst/>
                <a:latin typeface="Traditional Naskh" panose="02010000000000000000" pitchFamily="2" charset="-78"/>
                <a:cs typeface="Traditional Naskh" panose="02010000000000000000" pitchFamily="2" charset="-78"/>
              </a:rPr>
              <a:t>: </a:t>
            </a:r>
            <a:r>
              <a:rPr lang="ar-EG" sz="2400" dirty="0">
                <a:latin typeface="Traditional Naskh" panose="02010000000000000000" pitchFamily="2" charset="-78"/>
                <a:cs typeface="Traditional Naskh" panose="02010000000000000000" pitchFamily="2" charset="-78"/>
              </a:rPr>
              <a:t>ما الحكمة من تعدد الشرائع؟</a:t>
            </a:r>
          </a:p>
          <a:p>
            <a:pPr marL="0" indent="0">
              <a:buNone/>
            </a:pPr>
            <a:r>
              <a:rPr lang="ar-SA" sz="2400" dirty="0">
                <a:effectLst/>
                <a:latin typeface="Traditional Naskh" panose="02010000000000000000" pitchFamily="2" charset="-78"/>
                <a:cs typeface="Traditional Naskh" panose="02010000000000000000" pitchFamily="2" charset="-78"/>
              </a:rPr>
              <a:t>الإجابة</a:t>
            </a:r>
            <a:r>
              <a:rPr lang="ar-EG" sz="2400" dirty="0">
                <a:effectLst/>
                <a:latin typeface="Traditional Naskh" panose="02010000000000000000" pitchFamily="2" charset="-78"/>
                <a:cs typeface="Traditional Naskh" panose="02010000000000000000" pitchFamily="2" charset="-78"/>
              </a:rPr>
              <a:t>:</a:t>
            </a:r>
            <a:r>
              <a:rPr lang="ar-JO" sz="2400" dirty="0">
                <a:effectLst/>
                <a:latin typeface="Traditional Naskh" panose="02010000000000000000" pitchFamily="2" charset="-78"/>
                <a:cs typeface="Traditional Naskh" panose="02010000000000000000" pitchFamily="2" charset="-78"/>
              </a:rPr>
              <a:t> (</a:t>
            </a:r>
            <a:r>
              <a:rPr lang="ar-SA" sz="2400" dirty="0">
                <a:solidFill>
                  <a:srgbClr val="FF0000"/>
                </a:solidFill>
                <a:effectLst/>
                <a:latin typeface="Traditional Naskh" panose="02010000000000000000" pitchFamily="2" charset="-78"/>
                <a:cs typeface="Traditional Naskh" panose="02010000000000000000" pitchFamily="2" charset="-78"/>
              </a:rPr>
              <a:t>اختبارا</a:t>
            </a:r>
            <a:r>
              <a:rPr lang="ar-JO" sz="2400" dirty="0">
                <a:solidFill>
                  <a:srgbClr val="FF0000"/>
                </a:solidFill>
                <a:latin typeface="Traditional Naskh" panose="02010000000000000000" pitchFamily="2" charset="-78"/>
                <a:cs typeface="Traditional Naskh" panose="02010000000000000000" pitchFamily="2" charset="-78"/>
              </a:rPr>
              <a:t>)</a:t>
            </a:r>
            <a:r>
              <a:rPr lang="ar-SA" sz="2400" dirty="0">
                <a:solidFill>
                  <a:srgbClr val="FF0000"/>
                </a:solidFill>
                <a:effectLst/>
                <a:latin typeface="Traditional Naskh" panose="02010000000000000000" pitchFamily="2" charset="-78"/>
                <a:cs typeface="Traditional Naskh" panose="02010000000000000000" pitchFamily="2" charset="-78"/>
              </a:rPr>
              <a:t> </a:t>
            </a:r>
            <a:r>
              <a:rPr lang="ar-EG" sz="2400" dirty="0">
                <a:effectLst/>
                <a:latin typeface="Traditional Naskh" panose="02010000000000000000" pitchFamily="2" charset="-78"/>
                <a:cs typeface="Traditional Naskh" panose="02010000000000000000" pitchFamily="2" charset="-78"/>
              </a:rPr>
              <a:t>لاتباعها، هل ينقادون لشرع الله أم يتبعو</a:t>
            </a:r>
            <a:r>
              <a:rPr lang="ar-SA" sz="2400" dirty="0">
                <a:effectLst/>
                <a:latin typeface="Traditional Naskh" panose="02010000000000000000" pitchFamily="2" charset="-78"/>
                <a:cs typeface="Traditional Naskh" panose="02010000000000000000" pitchFamily="2" charset="-78"/>
              </a:rPr>
              <a:t>ن</a:t>
            </a:r>
            <a:r>
              <a:rPr lang="ar-EG" sz="2400" dirty="0">
                <a:effectLst/>
                <a:latin typeface="Traditional Naskh" panose="02010000000000000000" pitchFamily="2" charset="-78"/>
                <a:cs typeface="Traditional Naskh" panose="02010000000000000000" pitchFamily="2" charset="-78"/>
              </a:rPr>
              <a:t> </a:t>
            </a:r>
            <a:r>
              <a:rPr lang="ar-EG" sz="2400" dirty="0" err="1">
                <a:effectLst/>
                <a:latin typeface="Traditional Naskh" panose="02010000000000000000" pitchFamily="2" charset="-78"/>
                <a:cs typeface="Traditional Naskh" panose="02010000000000000000" pitchFamily="2" charset="-78"/>
              </a:rPr>
              <a:t>أهوا</a:t>
            </a:r>
            <a:r>
              <a:rPr lang="ar-SA" sz="2400" dirty="0">
                <a:effectLst/>
                <a:latin typeface="Traditional Naskh" panose="02010000000000000000" pitchFamily="2" charset="-78"/>
                <a:cs typeface="Traditional Naskh" panose="02010000000000000000" pitchFamily="2" charset="-78"/>
              </a:rPr>
              <a:t>ءَ</a:t>
            </a:r>
            <a:r>
              <a:rPr lang="ar-EG" sz="2400" dirty="0">
                <a:effectLst/>
                <a:latin typeface="Traditional Naskh" panose="02010000000000000000" pitchFamily="2" charset="-78"/>
                <a:cs typeface="Traditional Naskh" panose="02010000000000000000" pitchFamily="2" charset="-78"/>
              </a:rPr>
              <a:t>هم. </a:t>
            </a:r>
            <a:endParaRPr lang="x-none" sz="2400" dirty="0"/>
          </a:p>
        </p:txBody>
      </p:sp>
      <p:pic>
        <p:nvPicPr>
          <p:cNvPr id="6"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72455632-7DA1-3C51-B30A-4F5CE3EEE1B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rot="16200000">
            <a:off x="3816274" y="-691717"/>
            <a:ext cx="2442125" cy="4786564"/>
          </a:xfrm>
          <a:prstGeom prst="rect">
            <a:avLst/>
          </a:prstGeom>
          <a:effectLst>
            <a:softEdge rad="635000"/>
          </a:effectLst>
        </p:spPr>
      </p:pic>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CC2E754C-85D7-06E3-AE86-E4AB622A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4207" y="5065873"/>
            <a:ext cx="1306451" cy="2560644"/>
          </a:xfrm>
          <a:prstGeom prst="rect">
            <a:avLst/>
          </a:prstGeom>
        </p:spPr>
      </p:pic>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06372D0A-07A3-D28C-64CA-36599858DAB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rot="10800000">
            <a:off x="-159890" y="4438777"/>
            <a:ext cx="1306451" cy="2560644"/>
          </a:xfrm>
          <a:prstGeom prst="rect">
            <a:avLst/>
          </a:prstGeom>
        </p:spPr>
      </p:pic>
      <p:pic>
        <p:nvPicPr>
          <p:cNvPr id="9"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DB30BE0B-190C-4798-2D81-C99703753E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9244" y="286665"/>
            <a:ext cx="1084569" cy="2125756"/>
          </a:xfrm>
          <a:prstGeom prst="rect">
            <a:avLst/>
          </a:prstGeom>
        </p:spPr>
      </p:pic>
    </p:spTree>
    <p:extLst>
      <p:ext uri="{BB962C8B-B14F-4D97-AF65-F5344CB8AC3E}">
        <p14:creationId xmlns:p14="http://schemas.microsoft.com/office/powerpoint/2010/main" val="30940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7ECBC-9505-BD01-03D8-8BAC806769EF}"/>
              </a:ext>
            </a:extLst>
          </p:cNvPr>
          <p:cNvSpPr>
            <a:spLocks noGrp="1"/>
          </p:cNvSpPr>
          <p:nvPr>
            <p:ph type="title"/>
          </p:nvPr>
        </p:nvSpPr>
        <p:spPr>
          <a:xfrm>
            <a:off x="818321" y="1357959"/>
            <a:ext cx="10515600" cy="1325563"/>
          </a:xfrm>
        </p:spPr>
        <p:txBody>
          <a:bodyPr>
            <a:normAutofit/>
          </a:bodyPr>
          <a:lstStyle/>
          <a:p>
            <a:r>
              <a:rPr lang="ar-EG" sz="4800" dirty="0"/>
              <a:t> </a:t>
            </a:r>
            <a:r>
              <a:rPr lang="ar-EG" sz="2800" dirty="0"/>
              <a:t>في قوله تعالى:</a:t>
            </a:r>
            <a:r>
              <a:rPr lang="ar-SA" sz="2800" dirty="0"/>
              <a:t> (</a:t>
            </a:r>
            <a:r>
              <a:rPr lang="ar-EG" sz="2800" dirty="0">
                <a:solidFill>
                  <a:srgbClr val="FF0000"/>
                </a:solidFill>
                <a:effectLst/>
                <a:latin typeface="KFGQPC HAFS Uthmanic Script" panose="02000000000000000000" pitchFamily="2" charset="-78"/>
                <a:cs typeface="KFGQPC HAFS Uthmanic Script" panose="02000000000000000000" pitchFamily="2" charset="-78"/>
              </a:rPr>
              <a:t>فَٱسۡتَبِقُواْ ٱلۡخَيۡرَٰتِۚ إِلَى ٱللَّهِ مَرۡجِعُكُمۡ جَمِيعا فَيُنَبِّئُكُم بِمَا كُنتُمۡ فِيهِ </a:t>
            </a:r>
            <a:r>
              <a:rPr lang="ar-EG" sz="2800" dirty="0" err="1">
                <a:solidFill>
                  <a:srgbClr val="FF0000"/>
                </a:solidFill>
                <a:effectLst/>
                <a:latin typeface="KFGQPC HAFS Uthmanic Script" panose="02000000000000000000" pitchFamily="2" charset="-78"/>
                <a:cs typeface="KFGQPC HAFS Uthmanic Script" panose="02000000000000000000" pitchFamily="2" charset="-78"/>
              </a:rPr>
              <a:t>تَخۡتَلِفُونَ</a:t>
            </a:r>
            <a:r>
              <a:rPr lang="ar-SA" sz="2800" dirty="0">
                <a:solidFill>
                  <a:srgbClr val="FF0000"/>
                </a:solidFill>
                <a:effectLst/>
                <a:latin typeface="KFGQPC HAFS Uthmanic Script" panose="02000000000000000000" pitchFamily="2" charset="-78"/>
                <a:cs typeface="KFGQPC HAFS Uthmanic Script" panose="02000000000000000000" pitchFamily="2" charset="-78"/>
              </a:rPr>
              <a:t>)</a:t>
            </a:r>
            <a:r>
              <a:rPr lang="ar-EG" sz="2800" dirty="0">
                <a:effectLst/>
                <a:latin typeface="Traditional Naskh" panose="02010000000000000000" pitchFamily="2" charset="-78"/>
                <a:cs typeface="Traditional Naskh" panose="02010000000000000000" pitchFamily="2" charset="-78"/>
              </a:rPr>
              <a:t>:</a:t>
            </a:r>
            <a:endParaRPr lang="x-none" sz="2800" dirty="0"/>
          </a:p>
        </p:txBody>
      </p:sp>
      <p:sp>
        <p:nvSpPr>
          <p:cNvPr id="5" name="Content Placeholder 4">
            <a:extLst>
              <a:ext uri="{FF2B5EF4-FFF2-40B4-BE49-F238E27FC236}">
                <a16:creationId xmlns:a16="http://schemas.microsoft.com/office/drawing/2014/main" id="{CBE8788F-551A-4A32-866B-C406A0BD318A}"/>
              </a:ext>
            </a:extLst>
          </p:cNvPr>
          <p:cNvSpPr>
            <a:spLocks noGrp="1"/>
          </p:cNvSpPr>
          <p:nvPr>
            <p:ph idx="1"/>
          </p:nvPr>
        </p:nvSpPr>
        <p:spPr>
          <a:xfrm>
            <a:off x="513521" y="2683522"/>
            <a:ext cx="10820400" cy="2247894"/>
          </a:xfrm>
        </p:spPr>
        <p:txBody>
          <a:bodyPr>
            <a:normAutofit/>
          </a:bodyPr>
          <a:lstStyle/>
          <a:p>
            <a:pPr marL="0" indent="0">
              <a:buNone/>
            </a:pPr>
            <a:r>
              <a:rPr lang="ar-EG" sz="3600" dirty="0">
                <a:latin typeface="Traditional Arabic" panose="02020603050405020304" pitchFamily="18" charset="-78"/>
                <a:cs typeface="Traditional Arabic" panose="02020603050405020304" pitchFamily="18" charset="-78"/>
              </a:rPr>
              <a:t>-أمر الله</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تعالى الناس</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باتباع</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شريعة</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الإسلام، والعمل</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بما جاء في القرآن الكريم من أحكام.</a:t>
            </a:r>
          </a:p>
          <a:p>
            <a:pPr marL="0" indent="0">
              <a:buNone/>
            </a:pPr>
            <a:r>
              <a:rPr lang="ar-EG" sz="3600" dirty="0">
                <a:latin typeface="Traditional Arabic" panose="02020603050405020304" pitchFamily="18" charset="-78"/>
                <a:cs typeface="Traditional Arabic" panose="02020603050405020304" pitchFamily="18" charset="-78"/>
              </a:rPr>
              <a:t>-وتبين الآية أن ميعاد</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الناس</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هو يوم</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القيامة</a:t>
            </a:r>
            <a:r>
              <a:rPr lang="ar-SA" sz="3600" dirty="0">
                <a:latin typeface="Traditional Arabic" panose="02020603050405020304" pitchFamily="18" charset="-78"/>
                <a:cs typeface="Traditional Arabic" panose="02020603050405020304" pitchFamily="18" charset="-78"/>
              </a:rPr>
              <a:t>ِ</a:t>
            </a:r>
            <a:r>
              <a:rPr lang="ar-EG" sz="3600" dirty="0">
                <a:latin typeface="Traditional Arabic" panose="02020603050405020304" pitchFamily="18" charset="-78"/>
                <a:cs typeface="Traditional Arabic" panose="02020603050405020304" pitchFamily="18" charset="-78"/>
              </a:rPr>
              <a:t>، فيحكم الله تعالى بين </a:t>
            </a:r>
            <a:r>
              <a:rPr lang="ar-EG" sz="3600" dirty="0">
                <a:solidFill>
                  <a:srgbClr val="FF0000"/>
                </a:solidFill>
                <a:latin typeface="Traditional Arabic" panose="02020603050405020304" pitchFamily="18" charset="-78"/>
                <a:cs typeface="Traditional Arabic" panose="02020603050405020304" pitchFamily="18" charset="-78"/>
              </a:rPr>
              <a:t>الناس فيما</a:t>
            </a:r>
            <a:r>
              <a:rPr lang="ar-SA" sz="3600" dirty="0">
                <a:solidFill>
                  <a:srgbClr val="FF0000"/>
                </a:solidFill>
                <a:latin typeface="Traditional Arabic" panose="02020603050405020304" pitchFamily="18" charset="-78"/>
                <a:cs typeface="Traditional Arabic" panose="02020603050405020304" pitchFamily="18" charset="-78"/>
              </a:rPr>
              <a:t> اختلفوا </a:t>
            </a:r>
          </a:p>
          <a:p>
            <a:pPr marL="0" indent="0">
              <a:buNone/>
            </a:pPr>
            <a:r>
              <a:rPr lang="ar-SA" sz="3600" dirty="0">
                <a:solidFill>
                  <a:srgbClr val="FF0000"/>
                </a:solidFill>
                <a:latin typeface="Traditional Arabic" panose="02020603050405020304" pitchFamily="18" charset="-78"/>
                <a:cs typeface="Traditional Arabic" panose="02020603050405020304" pitchFamily="18" charset="-78"/>
              </a:rPr>
              <a:t>   فيه من الحق .</a:t>
            </a:r>
            <a:endParaRPr lang="x-none" sz="3600" dirty="0">
              <a:solidFill>
                <a:srgbClr val="FF0000"/>
              </a:solidFill>
              <a:latin typeface="Traditional Arabic" panose="02020603050405020304" pitchFamily="18" charset="-78"/>
              <a:cs typeface="Traditional Arabic" panose="02020603050405020304" pitchFamily="18" charset="-78"/>
            </a:endParaRPr>
          </a:p>
        </p:txBody>
      </p:sp>
      <p:pic>
        <p:nvPicPr>
          <p:cNvPr id="2"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BCEB95A5-BEAC-9F63-EC07-06C125AA3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75247" y="5061395"/>
            <a:ext cx="1306451" cy="2560644"/>
          </a:xfrm>
          <a:prstGeom prst="rect">
            <a:avLst/>
          </a:prstGeom>
        </p:spPr>
      </p:pic>
      <p:pic>
        <p:nvPicPr>
          <p:cNvPr id="3"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78F3D97D-1D90-3906-5F57-7841C096B47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rot="16200000">
            <a:off x="5117680" y="3303604"/>
            <a:ext cx="2442125" cy="4786564"/>
          </a:xfrm>
          <a:prstGeom prst="rect">
            <a:avLst/>
          </a:prstGeom>
          <a:effectLst>
            <a:softEdge rad="635000"/>
          </a:effectLst>
        </p:spPr>
      </p:pic>
      <p:pic>
        <p:nvPicPr>
          <p:cNvPr id="7"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491C6461-A518-69CB-426C-CBB288B7D63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rot="10800000">
            <a:off x="-139704" y="4474216"/>
            <a:ext cx="1306451" cy="2560644"/>
          </a:xfrm>
          <a:prstGeom prst="rect">
            <a:avLst/>
          </a:prstGeom>
        </p:spPr>
      </p:pic>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D151B477-D1FD-93AD-E7B5-D3F0B7739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1785" y="743865"/>
            <a:ext cx="1084569" cy="2125756"/>
          </a:xfrm>
          <a:prstGeom prst="rect">
            <a:avLst/>
          </a:prstGeom>
        </p:spPr>
      </p:pic>
      <p:sp>
        <p:nvSpPr>
          <p:cNvPr id="9" name="قوس 8">
            <a:extLst>
              <a:ext uri="{FF2B5EF4-FFF2-40B4-BE49-F238E27FC236}">
                <a16:creationId xmlns:a16="http://schemas.microsoft.com/office/drawing/2014/main" id="{0599EA62-8CBE-494A-FB4B-D325648DA623}"/>
              </a:ext>
            </a:extLst>
          </p:cNvPr>
          <p:cNvSpPr/>
          <p:nvPr/>
        </p:nvSpPr>
        <p:spPr>
          <a:xfrm rot="14915182" flipH="1">
            <a:off x="5667312" y="2799614"/>
            <a:ext cx="2533705" cy="3668093"/>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6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7A028B-D406-BF1E-4221-4802BDD267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6650" y="707260"/>
            <a:ext cx="8534399" cy="5443480"/>
          </a:xfrm>
        </p:spPr>
      </p:pic>
      <p:pic>
        <p:nvPicPr>
          <p:cNvPr id="3"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53955088-0D84-086B-7FBD-5BA0523EC47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5843093">
            <a:off x="5542832" y="4560639"/>
            <a:ext cx="1742037" cy="3414392"/>
          </a:xfrm>
          <a:prstGeom prst="rect">
            <a:avLst/>
          </a:prstGeom>
          <a:effectLst>
            <a:softEdge rad="635000"/>
          </a:effectLst>
        </p:spPr>
      </p:pic>
      <p:sp>
        <p:nvSpPr>
          <p:cNvPr id="4" name="قوس 3">
            <a:extLst>
              <a:ext uri="{FF2B5EF4-FFF2-40B4-BE49-F238E27FC236}">
                <a16:creationId xmlns:a16="http://schemas.microsoft.com/office/drawing/2014/main" id="{DF7672AC-A1FC-8F46-6D32-0853A90ED971}"/>
              </a:ext>
            </a:extLst>
          </p:cNvPr>
          <p:cNvSpPr/>
          <p:nvPr/>
        </p:nvSpPr>
        <p:spPr>
          <a:xfrm rot="14908578" flipH="1">
            <a:off x="6133545" y="4279362"/>
            <a:ext cx="1584976" cy="2294600"/>
          </a:xfrm>
          <a:prstGeom prst="arc">
            <a:avLst/>
          </a:prstGeom>
          <a:effectLst>
            <a:reflection blurRad="6350" stA="50000" endA="300" endPos="90000" dir="5400000" sy="-100000" algn="bl" rotWithShape="0"/>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pic>
        <p:nvPicPr>
          <p:cNvPr id="8"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3B5A0CE1-3BCE-0E4F-A0D9-14367A3C7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5247" y="5061395"/>
            <a:ext cx="1306451" cy="2560644"/>
          </a:xfrm>
          <a:prstGeom prst="rect">
            <a:avLst/>
          </a:prstGeom>
        </p:spPr>
      </p:pic>
      <p:pic>
        <p:nvPicPr>
          <p:cNvPr id="9"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E04A2251-2628-42E0-B2F7-AA64F07F0A37}"/>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rot="10800000">
            <a:off x="-139704" y="4474216"/>
            <a:ext cx="1306451" cy="2560644"/>
          </a:xfrm>
          <a:prstGeom prst="rect">
            <a:avLst/>
          </a:prstGeom>
        </p:spPr>
      </p:pic>
      <p:pic>
        <p:nvPicPr>
          <p:cNvPr id="10" name="عنصر نائب للمحتوى 5" descr="صورة تحتوي على تصميم الجرافيك, الرسومات, الخط, التصميم&#10;&#10;تم إنشاء الوصف تلقائياً">
            <a:extLst>
              <a:ext uri="{FF2B5EF4-FFF2-40B4-BE49-F238E27FC236}">
                <a16:creationId xmlns:a16="http://schemas.microsoft.com/office/drawing/2014/main" id="{7B9F6623-4F2F-5CA9-89CE-BD52915548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5652" y="-180475"/>
            <a:ext cx="1084569" cy="2125756"/>
          </a:xfrm>
          <a:prstGeom prst="rect">
            <a:avLst/>
          </a:prstGeom>
        </p:spPr>
      </p:pic>
    </p:spTree>
    <p:extLst>
      <p:ext uri="{BB962C8B-B14F-4D97-AF65-F5344CB8AC3E}">
        <p14:creationId xmlns:p14="http://schemas.microsoft.com/office/powerpoint/2010/main" val="75901873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TotalTime>
  <Words>397</Words>
  <Application>Microsoft Office PowerPoint</Application>
  <PresentationFormat>شاشة عريضة</PresentationFormat>
  <Paragraphs>26</Paragraphs>
  <Slides>11</Slides>
  <Notes>3</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11</vt:i4>
      </vt:variant>
    </vt:vector>
  </HeadingPairs>
  <TitlesOfParts>
    <vt:vector size="18" baseType="lpstr">
      <vt:lpstr>Aptos</vt:lpstr>
      <vt:lpstr>Aptos Display</vt:lpstr>
      <vt:lpstr>Arial</vt:lpstr>
      <vt:lpstr>KFGQPC HAFS Uthmanic Script</vt:lpstr>
      <vt:lpstr>Traditional Arabic</vt:lpstr>
      <vt:lpstr>Traditional Naskh</vt:lpstr>
      <vt:lpstr>نسق Office</vt:lpstr>
      <vt:lpstr>عرض تقديمي في PowerPoint</vt:lpstr>
      <vt:lpstr>الدرس الرابع: التحاكم لشرع الله تعالى سورة المائدة الآيات (48-50) ( تفسير )   </vt:lpstr>
      <vt:lpstr>عرض تقديمي في PowerPoint</vt:lpstr>
      <vt:lpstr>قال تعالى :(وَأَنزَلۡنَآ إِلَيۡكَ ٱلۡكِتَٰبَ بِٱلۡحَقِّ مُصَدِّقٗا لِّمَا بَيۡنَ يَدَيۡهِ مِنَ ٱلۡكِتَٰبِ وَمُهَيۡمِنًا عَلَيۡهِۖ فَٱحۡكُم بَيۡنَهُم بِمَآ أَنزَلَ ٱللَّهُۖ وَلَا تَتَّبِعۡ أَهۡوَآءَهُمۡ عَمَّا جَآءَكَ مِنَ ٱلۡحَقِّۚ لِكُلّٖ جَعَلۡنَا مِنكُمۡ شِرۡعَةٗ وَمِنۡهَاجٗاۚ وَلَوۡ شَآءَ ٱللَّهُ لَجَعَلَكُمۡ أُمَّةٗ وَٰحِدَةٗ وَلَٰكِن لِّيَبۡلُوَكُمۡ فِي مَآ ءَاتَىٰكُمۡۖ فَٱسۡتَبِقُواْ ٱلۡخَيۡرَٰتِۚ إِلَى ٱللَّهِ مَرۡجِعُكُمۡ جَمِيعٗا فَيُنَبِّئُكُم بِمَا كُنتُمۡ فِيهِ تَخۡتَلِفُونَ 48 وَأَنِ ٱحۡكُم بَيۡنَهُم بِمَآ أَنزَلَ ٱللَّهُ وَلَا تَتَّبِعۡ أَهۡوَآءَهُمۡ وَٱحۡذَرۡهُمۡ أَن يَفۡتِنُوكَ عَنۢ بَعۡضِ مَآ أَنزَلَ ٱللَّهُ إِلَيۡكَۖ فَإِن تَوَلَّوۡاْ فَٱعۡلَمۡ أَنَّمَا يُرِيدُ ٱللَّهُ أَن يُصِيبَهُم بِبَعۡضِ ذُنُوبِهِمۡۗ وَإِنَّ كَثِيرٗا مِّنَ ٱلنَّاسِ لَفَٰسِقُونَ 49 أَفَحُكۡمَ ٱلۡجَٰهِلِيَّةِ يَبۡغُونَۚ وَمَنۡ أَحۡسَنُ مِنَ ٱللَّهِ حُكۡمٗا لِّقَوۡمٖ يُوقِنُونَ 50 ) </vt:lpstr>
      <vt:lpstr>معاني الكلمات</vt:lpstr>
      <vt:lpstr>مكانة القرآن الكريم بين الكتب السماوية</vt:lpstr>
      <vt:lpstr>ما المقصود بـــ "هيمنة القرآن الكريم"؟</vt:lpstr>
      <vt:lpstr> في قوله تعالى: (فَٱسۡتَبِقُواْ ٱلۡخَيۡرَٰتِۚ إِلَى ٱللَّهِ مَرۡجِعُكُمۡ جَمِيعا فَيُنَبِّئُكُم بِمَا كُنتُمۡ فِيهِ تَخۡتَلِفُونَ):</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afnan khalifah</dc:creator>
  <cp:lastModifiedBy>mohammad banat</cp:lastModifiedBy>
  <cp:revision>45</cp:revision>
  <dcterms:created xsi:type="dcterms:W3CDTF">2024-11-11T07:06:43Z</dcterms:created>
  <dcterms:modified xsi:type="dcterms:W3CDTF">2024-12-01T07:31:13Z</dcterms:modified>
</cp:coreProperties>
</file>