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0"/>
  </p:notesMasterIdLst>
  <p:sldIdLst>
    <p:sldId id="256" r:id="rId2"/>
    <p:sldId id="299" r:id="rId3"/>
    <p:sldId id="327" r:id="rId4"/>
    <p:sldId id="323" r:id="rId5"/>
    <p:sldId id="338" r:id="rId6"/>
    <p:sldId id="331" r:id="rId7"/>
    <p:sldId id="334" r:id="rId8"/>
    <p:sldId id="330" r:id="rId9"/>
    <p:sldId id="300" r:id="rId10"/>
    <p:sldId id="335" r:id="rId11"/>
    <p:sldId id="336" r:id="rId12"/>
    <p:sldId id="321" r:id="rId13"/>
    <p:sldId id="332" r:id="rId14"/>
    <p:sldId id="329" r:id="rId15"/>
    <p:sldId id="333" r:id="rId16"/>
    <p:sldId id="337" r:id="rId17"/>
    <p:sldId id="311" r:id="rId18"/>
    <p:sldId id="313" r:id="rId19"/>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6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F9D7A4DD-9203-46FB-A945-6001B5BC6A90}" type="datetimeFigureOut">
              <a:rPr lang="en-US" smtClean="0"/>
              <a:t>12/8/2024</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FD2693A3-4F99-4B3A-A5D2-71B4C9E3F264}" type="slidenum">
              <a:rPr lang="en-US" smtClean="0"/>
              <a:t>‹#›</a:t>
            </a:fld>
            <a:endParaRPr lang="en-US"/>
          </a:p>
        </p:txBody>
      </p:sp>
    </p:spTree>
    <p:extLst>
      <p:ext uri="{BB962C8B-B14F-4D97-AF65-F5344CB8AC3E}">
        <p14:creationId xmlns:p14="http://schemas.microsoft.com/office/powerpoint/2010/main" val="40200611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D630C-350F-AFF6-5789-684FD154CFDA}"/>
            </a:ext>
          </a:extLst>
        </p:cNvPr>
        <p:cNvGrpSpPr/>
        <p:nvPr/>
      </p:nvGrpSpPr>
      <p:grpSpPr>
        <a:xfrm>
          <a:off x="0" y="0"/>
          <a:ext cx="0" cy="0"/>
          <a:chOff x="0" y="0"/>
          <a:chExt cx="0" cy="0"/>
        </a:xfrm>
      </p:grpSpPr>
      <p:sp>
        <p:nvSpPr>
          <p:cNvPr id="2" name="عنصر نائب لصورة الشريحة 1">
            <a:extLst>
              <a:ext uri="{FF2B5EF4-FFF2-40B4-BE49-F238E27FC236}">
                <a16:creationId xmlns:a16="http://schemas.microsoft.com/office/drawing/2014/main" id="{B3AB4692-A1FD-7F78-9A63-DA286FC7EF8D}"/>
              </a:ext>
            </a:extLst>
          </p:cNvPr>
          <p:cNvSpPr>
            <a:spLocks noGrp="1" noRot="1" noChangeAspect="1"/>
          </p:cNvSpPr>
          <p:nvPr>
            <p:ph type="sldImg"/>
          </p:nvPr>
        </p:nvSpPr>
        <p:spPr/>
      </p:sp>
      <p:sp>
        <p:nvSpPr>
          <p:cNvPr id="3" name="عنصر نائب للملاحظات 2">
            <a:extLst>
              <a:ext uri="{FF2B5EF4-FFF2-40B4-BE49-F238E27FC236}">
                <a16:creationId xmlns:a16="http://schemas.microsoft.com/office/drawing/2014/main" id="{67F11D2E-0EFA-E203-5C05-8B5D747FA854}"/>
              </a:ext>
            </a:extLst>
          </p:cNvPr>
          <p:cNvSpPr>
            <a:spLocks noGrp="1"/>
          </p:cNvSpPr>
          <p:nvPr>
            <p:ph type="body" idx="1"/>
          </p:nvPr>
        </p:nvSpPr>
        <p:spPr/>
        <p:txBody>
          <a:bodyPr/>
          <a:lstStyle/>
          <a:p>
            <a:endParaRPr lang="en-US" dirty="0"/>
          </a:p>
        </p:txBody>
      </p:sp>
      <p:sp>
        <p:nvSpPr>
          <p:cNvPr id="4" name="عنصر نائب لرقم الشريحة 3">
            <a:extLst>
              <a:ext uri="{FF2B5EF4-FFF2-40B4-BE49-F238E27FC236}">
                <a16:creationId xmlns:a16="http://schemas.microsoft.com/office/drawing/2014/main" id="{690A0149-B33E-FCFB-99BE-805003748392}"/>
              </a:ext>
            </a:extLst>
          </p:cNvPr>
          <p:cNvSpPr>
            <a:spLocks noGrp="1"/>
          </p:cNvSpPr>
          <p:nvPr>
            <p:ph type="sldNum" sz="quarter" idx="5"/>
          </p:nvPr>
        </p:nvSpPr>
        <p:spPr/>
        <p:txBody>
          <a:bodyPr/>
          <a:lstStyle/>
          <a:p>
            <a:fld id="{FD2693A3-4F99-4B3A-A5D2-71B4C9E3F264}" type="slidenum">
              <a:rPr lang="en-US" smtClean="0"/>
              <a:t>17</a:t>
            </a:fld>
            <a:endParaRPr lang="en-US"/>
          </a:p>
        </p:txBody>
      </p:sp>
    </p:spTree>
    <p:extLst>
      <p:ext uri="{BB962C8B-B14F-4D97-AF65-F5344CB8AC3E}">
        <p14:creationId xmlns:p14="http://schemas.microsoft.com/office/powerpoint/2010/main" val="148576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268C-3506-1ED9-1CF8-DC03EB78554E}"/>
            </a:ext>
          </a:extLst>
        </p:cNvPr>
        <p:cNvGrpSpPr/>
        <p:nvPr/>
      </p:nvGrpSpPr>
      <p:grpSpPr>
        <a:xfrm>
          <a:off x="0" y="0"/>
          <a:ext cx="0" cy="0"/>
          <a:chOff x="0" y="0"/>
          <a:chExt cx="0" cy="0"/>
        </a:xfrm>
      </p:grpSpPr>
      <p:sp>
        <p:nvSpPr>
          <p:cNvPr id="2" name="عنصر نائب لصورة الشريحة 1">
            <a:extLst>
              <a:ext uri="{FF2B5EF4-FFF2-40B4-BE49-F238E27FC236}">
                <a16:creationId xmlns:a16="http://schemas.microsoft.com/office/drawing/2014/main" id="{32BF1802-F962-60F6-C6A9-40D0ABF7E3D8}"/>
              </a:ext>
            </a:extLst>
          </p:cNvPr>
          <p:cNvSpPr>
            <a:spLocks noGrp="1" noRot="1" noChangeAspect="1"/>
          </p:cNvSpPr>
          <p:nvPr>
            <p:ph type="sldImg"/>
          </p:nvPr>
        </p:nvSpPr>
        <p:spPr/>
      </p:sp>
      <p:sp>
        <p:nvSpPr>
          <p:cNvPr id="3" name="عنصر نائب للملاحظات 2">
            <a:extLst>
              <a:ext uri="{FF2B5EF4-FFF2-40B4-BE49-F238E27FC236}">
                <a16:creationId xmlns:a16="http://schemas.microsoft.com/office/drawing/2014/main" id="{20A6505C-CE1F-D97B-C7D0-BA76A57AAC34}"/>
              </a:ext>
            </a:extLst>
          </p:cNvPr>
          <p:cNvSpPr>
            <a:spLocks noGrp="1"/>
          </p:cNvSpPr>
          <p:nvPr>
            <p:ph type="body" idx="1"/>
          </p:nvPr>
        </p:nvSpPr>
        <p:spPr/>
        <p:txBody>
          <a:bodyPr/>
          <a:lstStyle/>
          <a:p>
            <a:endParaRPr lang="en-US" dirty="0"/>
          </a:p>
        </p:txBody>
      </p:sp>
      <p:sp>
        <p:nvSpPr>
          <p:cNvPr id="4" name="عنصر نائب لرقم الشريحة 3">
            <a:extLst>
              <a:ext uri="{FF2B5EF4-FFF2-40B4-BE49-F238E27FC236}">
                <a16:creationId xmlns:a16="http://schemas.microsoft.com/office/drawing/2014/main" id="{3D3544BA-A76E-54C0-8276-45BA06B86AA2}"/>
              </a:ext>
            </a:extLst>
          </p:cNvPr>
          <p:cNvSpPr>
            <a:spLocks noGrp="1"/>
          </p:cNvSpPr>
          <p:nvPr>
            <p:ph type="sldNum" sz="quarter" idx="5"/>
          </p:nvPr>
        </p:nvSpPr>
        <p:spPr/>
        <p:txBody>
          <a:bodyPr/>
          <a:lstStyle/>
          <a:p>
            <a:fld id="{FD2693A3-4F99-4B3A-A5D2-71B4C9E3F264}" type="slidenum">
              <a:rPr lang="en-US" smtClean="0"/>
              <a:t>18</a:t>
            </a:fld>
            <a:endParaRPr lang="en-US"/>
          </a:p>
        </p:txBody>
      </p:sp>
    </p:spTree>
    <p:extLst>
      <p:ext uri="{BB962C8B-B14F-4D97-AF65-F5344CB8AC3E}">
        <p14:creationId xmlns:p14="http://schemas.microsoft.com/office/powerpoint/2010/main" val="67512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50CAE2-CE7E-7586-CA36-1C443827685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07852341-EB44-D559-B463-A6B693D971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3FE4DC42-95C4-7FA4-8C85-6D23BE8861A0}"/>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3072B856-D3E9-35B0-96FE-0D2ACC2CB686}"/>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93ABE98-65A2-8B76-856C-C43C29ACBC23}"/>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68126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6251E0D-3730-B278-22A8-5DA73023F7C4}"/>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BE190163-9F88-9028-C8DE-778C24A0A9B1}"/>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AF3F3C76-8E1F-54E1-9FA7-EE547A178DFA}"/>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2B356435-EAFA-360E-1492-619C356CB10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981B6CAF-1ED4-C8A4-3A9D-123E307DEEE5}"/>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32287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08907DBA-1948-A3B0-2903-1C211148758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8FFACC1D-06A3-4F6B-EB7F-3F102DD214FF}"/>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FCEACA0F-AE41-FDCA-87E7-55EFF65D4859}"/>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6175B0C7-76B3-66E4-DB99-A43A94907F8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2665E1F-4B38-8650-BB1C-E0E1FB57EF53}"/>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86589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F95F7F-1668-005C-AA85-8AF5B2F891EA}"/>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F5257FDA-461E-2905-8B62-53C21AF8523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6360B0E9-834B-B17C-A9B8-B6E19556160C}"/>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C5053A11-1BE5-10F8-5082-0F9B755B8E26}"/>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B7E24DD6-F184-1E93-43B8-F5043EE4D44C}"/>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96575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8F0DAC6-BA8D-45AB-9D98-1FD83CA13E66}"/>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69A8FF27-8E40-E962-BA3A-00FB29568F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DD0470F-ACD8-FE93-C908-D50EAF0E0FD4}"/>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26FD4EB6-D71B-F8A8-9A1B-1938B807BC95}"/>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5CE3C850-F077-B402-3C54-7B3D7B5B7B13}"/>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86292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AF00E82-FD62-907A-EDBC-F3F95F5A6E66}"/>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8A5B2A0E-9766-0F69-4168-160E4BDD604D}"/>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457337F6-8F93-43DE-CF9D-8741FB9BADA8}"/>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0D350E67-A291-0958-2BEE-16DC6FD6A11D}"/>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6" name="عنصر نائب للتذييل 5">
            <a:extLst>
              <a:ext uri="{FF2B5EF4-FFF2-40B4-BE49-F238E27FC236}">
                <a16:creationId xmlns:a16="http://schemas.microsoft.com/office/drawing/2014/main" id="{98A3AA75-82BB-AEB5-D211-4F873BC524C1}"/>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0E693D7E-E48E-0F97-F6E5-AFF1B423DED6}"/>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10987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B734BD2-3FB4-28DA-6007-BA3D89AF061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4784E650-C054-DFAE-3371-573D1E883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748CA196-959F-9E08-74BA-5502AF6433A4}"/>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63C5DD2F-A24C-16A1-FCEC-DB1370524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4F61CAA3-A4D4-79F6-7BBE-EDFF779783A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EB3A217C-1D06-90EB-3E3D-045F8733544A}"/>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8" name="عنصر نائب للتذييل 7">
            <a:extLst>
              <a:ext uri="{FF2B5EF4-FFF2-40B4-BE49-F238E27FC236}">
                <a16:creationId xmlns:a16="http://schemas.microsoft.com/office/drawing/2014/main" id="{59FAA2E7-61B1-D5F3-1344-673356D2EB06}"/>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F2918A37-2420-7B32-93AC-4E5A3E102D0F}"/>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103738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28106B-40A3-5F9E-20D7-DDD8B8FEB851}"/>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C5865AA1-14D8-5EE3-E619-76C963DEA40F}"/>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4" name="عنصر نائب للتذييل 3">
            <a:extLst>
              <a:ext uri="{FF2B5EF4-FFF2-40B4-BE49-F238E27FC236}">
                <a16:creationId xmlns:a16="http://schemas.microsoft.com/office/drawing/2014/main" id="{AD7D34F6-EE09-D928-77FD-E34200FDC1B2}"/>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ED287C7F-8DA3-EEB1-1B91-A01FBE668082}"/>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51072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E2D90581-190B-F86B-B4EE-4F15F81FD94D}"/>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3" name="عنصر نائب للتذييل 2">
            <a:extLst>
              <a:ext uri="{FF2B5EF4-FFF2-40B4-BE49-F238E27FC236}">
                <a16:creationId xmlns:a16="http://schemas.microsoft.com/office/drawing/2014/main" id="{1A5D94F2-23BD-131F-C1A6-8AB2C5EE9950}"/>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C1B1DF3F-CAF0-EAA6-7AFC-33FE623B9A0F}"/>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25469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91841E-FCC9-855D-0C0C-B52EE914D78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C2948213-D87E-8236-DA51-05AFAE4854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6CA7F951-C591-45A1-318C-837718D5B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C0A749DB-B4F3-1E7C-F3AF-46CDDE5F2B7A}"/>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6" name="عنصر نائب للتذييل 5">
            <a:extLst>
              <a:ext uri="{FF2B5EF4-FFF2-40B4-BE49-F238E27FC236}">
                <a16:creationId xmlns:a16="http://schemas.microsoft.com/office/drawing/2014/main" id="{5554AD60-5FF3-EE52-98BC-48D15E02D00B}"/>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BD51A0D2-03A9-48DF-9320-3C7AEC2937A0}"/>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395976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C9AEA05-426D-6291-FD92-3BC8F58F538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C5D409B9-7286-BEAD-6C92-C16FA71B3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12F495D3-9E4D-851E-A91F-66A5D15C1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3242FF2-4625-4293-AC3C-59113DD7B366}"/>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6" name="عنصر نائب للتذييل 5">
            <a:extLst>
              <a:ext uri="{FF2B5EF4-FFF2-40B4-BE49-F238E27FC236}">
                <a16:creationId xmlns:a16="http://schemas.microsoft.com/office/drawing/2014/main" id="{D2AE1D69-D48F-FA79-72A6-DCF160CB8134}"/>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8706F0EC-4BBB-8F59-92E1-1E606DB779EA}"/>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29251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16598E2-A8EC-2B73-80D0-F6A65472466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60ACBBC3-3F68-470D-98E3-E4EF91CA081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F7443C50-11B8-EA72-5ECE-462DCC6E71E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C4F39927-B427-AB88-0F2F-4386D485F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3EBB11ED-2611-49E9-CA4B-CB81EC68419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B785FAF2-5B63-400A-9EBD-B28E1AED9023}" type="slidenum">
              <a:rPr lang="en-US" smtClean="0"/>
              <a:t>‹#›</a:t>
            </a:fld>
            <a:endParaRPr lang="en-US"/>
          </a:p>
        </p:txBody>
      </p:sp>
    </p:spTree>
    <p:extLst>
      <p:ext uri="{BB962C8B-B14F-4D97-AF65-F5344CB8AC3E}">
        <p14:creationId xmlns:p14="http://schemas.microsoft.com/office/powerpoint/2010/main" val="216169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3C024A-EDA9-85BA-D0E6-C0440E234E6E}"/>
              </a:ext>
            </a:extLst>
          </p:cNvPr>
          <p:cNvSpPr>
            <a:spLocks noGrp="1"/>
          </p:cNvSpPr>
          <p:nvPr>
            <p:ph type="ctrTitle"/>
          </p:nvPr>
        </p:nvSpPr>
        <p:spPr/>
        <p:txBody>
          <a:bodyPr/>
          <a:lstStyle/>
          <a:p>
            <a:endParaRPr lang="en-US" dirty="0"/>
          </a:p>
        </p:txBody>
      </p:sp>
      <p:sp>
        <p:nvSpPr>
          <p:cNvPr id="3" name="عنوان فرعي 2">
            <a:extLst>
              <a:ext uri="{FF2B5EF4-FFF2-40B4-BE49-F238E27FC236}">
                <a16:creationId xmlns:a16="http://schemas.microsoft.com/office/drawing/2014/main" id="{C1736AE3-1C8E-319D-1CFD-55D00A7C056E}"/>
              </a:ext>
            </a:extLst>
          </p:cNvPr>
          <p:cNvSpPr>
            <a:spLocks noGrp="1"/>
          </p:cNvSpPr>
          <p:nvPr>
            <p:ph type="subTitle" idx="1"/>
          </p:nvPr>
        </p:nvSpPr>
        <p:spPr/>
        <p:txBody>
          <a:bodyPr/>
          <a:lstStyle/>
          <a:p>
            <a:endParaRPr lang="en-US"/>
          </a:p>
        </p:txBody>
      </p:sp>
      <p:pic>
        <p:nvPicPr>
          <p:cNvPr id="6" name="صورة 5" descr="صورة تحتوي على نص, زهري, أرجواني, بنفسجي&#10;&#10;تم إنشاء الوصف تلقائياً">
            <a:extLst>
              <a:ext uri="{FF2B5EF4-FFF2-40B4-BE49-F238E27FC236}">
                <a16:creationId xmlns:a16="http://schemas.microsoft.com/office/drawing/2014/main" id="{8BB43E2A-1710-0111-7F6E-A94B01ED0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654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445BB-368F-9741-3908-930E90417E0D}"/>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D9CE7407-A0B5-16D4-9DF3-7A8F52089A9D}"/>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ABD05643-B901-C67E-7F0A-C2721804F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BFE533B7-7B2E-8EE5-F012-3B86325A8163}"/>
              </a:ext>
            </a:extLst>
          </p:cNvPr>
          <p:cNvSpPr>
            <a:spLocks noGrp="1"/>
          </p:cNvSpPr>
          <p:nvPr>
            <p:ph idx="1"/>
          </p:nvPr>
        </p:nvSpPr>
        <p:spPr>
          <a:xfrm flipH="1">
            <a:off x="1015768" y="2393740"/>
            <a:ext cx="10251704" cy="3541254"/>
          </a:xfrm>
        </p:spPr>
        <p:txBody>
          <a:bodyPr rtlCol="1">
            <a:noAutofit/>
          </a:bodyPr>
          <a:lstStyle/>
          <a:p>
            <a:pPr marL="0" indent="0" algn="just">
              <a:buNone/>
            </a:pPr>
            <a:r>
              <a:rPr lang="ar-SA" sz="2400" b="1" cap="all" spc="50" dirty="0">
                <a:latin typeface="Simplified Arabic" panose="02020603050405020304" pitchFamily="18" charset="-78"/>
                <a:ea typeface="Tahoma" panose="020B0604030504040204" pitchFamily="34" charset="0"/>
              </a:rPr>
              <a:t>  1- كيف يشوّه الاحتلال جغرافيّة القدس؟</a:t>
            </a:r>
          </a:p>
          <a:p>
            <a:pPr marL="0" indent="0" algn="just">
              <a:buNone/>
            </a:pPr>
            <a:r>
              <a:rPr lang="ar-SA" sz="2000" cap="all" spc="50" dirty="0">
                <a:latin typeface="Simplified Arabic" panose="02020603050405020304" pitchFamily="18" charset="-78"/>
                <a:ea typeface="Tahoma" panose="020B0604030504040204" pitchFamily="34" charset="0"/>
              </a:rPr>
              <a:t>أ- بإطلاق العنان لآلات الدمار.  ب- بالروايات المشوّهة.  ج- بتسويق الأوهام.  د- باستقطاب الضائعين. </a:t>
            </a:r>
          </a:p>
          <a:p>
            <a:pPr marL="0" indent="0" algn="just">
              <a:buNone/>
            </a:pPr>
            <a:r>
              <a:rPr lang="ar-SA" sz="2400" cap="all" spc="50" dirty="0">
                <a:latin typeface="Simplified Arabic" panose="02020603050405020304" pitchFamily="18" charset="-78"/>
                <a:ea typeface="Tahoma" panose="020B0604030504040204" pitchFamily="34" charset="0"/>
              </a:rPr>
              <a:t> </a:t>
            </a:r>
            <a:r>
              <a:rPr lang="ar-SA" sz="2400" b="1" cap="all" spc="50" dirty="0">
                <a:latin typeface="Simplified Arabic" panose="02020603050405020304" pitchFamily="18" charset="-78"/>
                <a:ea typeface="Tahoma" panose="020B0604030504040204" pitchFamily="34" charset="0"/>
              </a:rPr>
              <a:t>2- نصل بين السبب والنتيجة فيما يلي:</a:t>
            </a:r>
          </a:p>
          <a:p>
            <a:pPr marL="0" indent="0" algn="just">
              <a:buNone/>
            </a:pPr>
            <a:r>
              <a:rPr lang="ar-SA" sz="24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 طيّ الشغاف على ربوع القدس.               - زيادة في بؤس الأمر الواقع في القدس.     </a:t>
            </a:r>
          </a:p>
          <a:p>
            <a:pPr marL="0" indent="0" algn="just">
              <a:buNone/>
            </a:pPr>
            <a:r>
              <a:rPr lang="ar-SA" sz="2000" cap="all" spc="50" dirty="0">
                <a:latin typeface="Simplified Arabic" panose="02020603050405020304" pitchFamily="18" charset="-78"/>
                <a:ea typeface="Tahoma" panose="020B0604030504040204" pitchFamily="34" charset="0"/>
              </a:rPr>
              <a:t> - تزييف التاريخ وتسويق الأوهام.              - يئنّ ترابها تحت أقدام الغزاة. </a:t>
            </a:r>
          </a:p>
          <a:p>
            <a:pPr marL="0" indent="0" algn="just">
              <a:buNone/>
            </a:pPr>
            <a:r>
              <a:rPr lang="ar-SA" sz="2000" cap="all" spc="50" dirty="0">
                <a:latin typeface="Simplified Arabic" panose="02020603050405020304" pitchFamily="18" charset="-78"/>
                <a:ea typeface="Tahoma" panose="020B0604030504040204" pitchFamily="34" charset="0"/>
              </a:rPr>
              <a:t>- عدم طيّ الشغاف على ربوع القدس.           - تظلّ في وعي الأمّة مقدّسة. </a:t>
            </a:r>
          </a:p>
          <a:p>
            <a:pPr marL="0" indent="0" algn="just">
              <a:buNone/>
            </a:pPr>
            <a:endParaRPr lang="ar-SA" sz="2400" cap="all" spc="50" dirty="0">
              <a:latin typeface="Simplified Arabic" panose="02020603050405020304" pitchFamily="18" charset="-78"/>
              <a:ea typeface="Tahoma" panose="020B0604030504040204" pitchFamily="34" charset="0"/>
            </a:endParaRPr>
          </a:p>
        </p:txBody>
      </p:sp>
      <p:sp>
        <p:nvSpPr>
          <p:cNvPr id="8" name="العنوان 12">
            <a:extLst>
              <a:ext uri="{FF2B5EF4-FFF2-40B4-BE49-F238E27FC236}">
                <a16:creationId xmlns:a16="http://schemas.microsoft.com/office/drawing/2014/main" id="{08783758-3615-0125-60DE-C8B0E850639B}"/>
              </a:ext>
            </a:extLst>
          </p:cNvPr>
          <p:cNvSpPr txBox="1">
            <a:spLocks/>
          </p:cNvSpPr>
          <p:nvPr/>
        </p:nvSpPr>
        <p:spPr>
          <a:xfrm flipH="1">
            <a:off x="913830" y="744186"/>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40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أسئلة</a:t>
            </a:r>
            <a:endParaRPr kumimoji="0" lang="ar-SA" sz="4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716C599B-CC24-CCB3-242D-5F8D7546A24F}"/>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C0098041-B16B-88A0-D425-9360D67FCBBB}"/>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1496295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A7628-2AB2-6FA0-63B7-FA1A1DBE3BFB}"/>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2BE1C81E-4188-B215-CF5F-96DADE98488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9363660" y="-884244"/>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57E69E4C-47EA-2048-2453-739489A86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0027F2A3-7DD0-4BE8-F401-BD73E70E9E42}"/>
              </a:ext>
            </a:extLst>
          </p:cNvPr>
          <p:cNvSpPr>
            <a:spLocks noGrp="1"/>
          </p:cNvSpPr>
          <p:nvPr>
            <p:ph idx="1"/>
          </p:nvPr>
        </p:nvSpPr>
        <p:spPr>
          <a:xfrm flipH="1">
            <a:off x="1286308" y="1836240"/>
            <a:ext cx="9980682" cy="3541254"/>
          </a:xfrm>
        </p:spPr>
        <p:txBody>
          <a:bodyPr rtlCol="1">
            <a:noAutofit/>
          </a:bodyPr>
          <a:lstStyle/>
          <a:p>
            <a:pPr marL="0" indent="0" algn="just">
              <a:lnSpc>
                <a:spcPct val="150000"/>
              </a:lnSpc>
              <a:buNone/>
            </a:pPr>
            <a:endParaRPr lang="ar-SA" sz="2400" cap="all" spc="50" dirty="0">
              <a:latin typeface="Simplified Arabic" panose="02020603050405020304" pitchFamily="18" charset="-78"/>
              <a:ea typeface="Tahoma" panose="020B0604030504040204" pitchFamily="34" charset="0"/>
            </a:endParaRPr>
          </a:p>
          <a:p>
            <a:pPr marL="0" indent="0" algn="just">
              <a:lnSpc>
                <a:spcPct val="150000"/>
              </a:lnSpc>
              <a:buNone/>
            </a:pPr>
            <a:r>
              <a:rPr lang="ar-SA" sz="2400" cap="all" spc="50" dirty="0">
                <a:latin typeface="Simplified Arabic" panose="02020603050405020304" pitchFamily="18" charset="-78"/>
                <a:ea typeface="Tahoma" panose="020B0604030504040204" pitchFamily="34" charset="0"/>
              </a:rPr>
              <a:t>الصورة الفنيّة: </a:t>
            </a:r>
            <a:r>
              <a:rPr lang="ar-SA" sz="2400" b="1" cap="all" spc="50" dirty="0">
                <a:latin typeface="Simplified Arabic" panose="02020603050405020304" pitchFamily="18" charset="-78"/>
                <a:ea typeface="Tahoma" panose="020B0604030504040204" pitchFamily="34" charset="0"/>
              </a:rPr>
              <a:t>تفوح أزقّة القدس هيبة ورفعة </a:t>
            </a:r>
            <a:r>
              <a:rPr lang="ar-SA" sz="2400" b="1" cap="all" spc="50" dirty="0" err="1">
                <a:latin typeface="Simplified Arabic" panose="02020603050405020304" pitchFamily="18" charset="-78"/>
                <a:ea typeface="Tahoma" panose="020B0604030504040204" pitchFamily="34" charset="0"/>
              </a:rPr>
              <a:t>ووقاراً</a:t>
            </a:r>
            <a:r>
              <a:rPr lang="ar-SA" sz="2400" cap="all" spc="50" dirty="0">
                <a:latin typeface="Simplified Arabic" panose="02020603050405020304" pitchFamily="18" charset="-78"/>
                <a:ea typeface="Tahoma" panose="020B0604030504040204" pitchFamily="34" charset="0"/>
              </a:rPr>
              <a:t>: شبَّه الهَيبة والرفعة والوقار بالعطور التي تفوح وتملأُ المكان، وهو تشبيه يوحي بالقُدسيّةِ والأصالة. </a:t>
            </a:r>
          </a:p>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وإن أنّ ترابُها ذات يوم تحت أقدام الغزاة:</a:t>
            </a:r>
            <a:r>
              <a:rPr lang="ar-SA" sz="2400" cap="all" spc="50" dirty="0">
                <a:latin typeface="Simplified Arabic" panose="02020603050405020304" pitchFamily="18" charset="-78"/>
                <a:ea typeface="Tahoma" panose="020B0604030504040204" pitchFamily="34" charset="0"/>
              </a:rPr>
              <a:t> شبّه تراب القدس بالجريح الذي يئنّ من ألمه دلالة على رفض الأرض للغزاة واستمرار المعاناة من الاحتلال.</a:t>
            </a:r>
          </a:p>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قضيّة لغويّة</a:t>
            </a:r>
            <a:r>
              <a:rPr lang="ar-SA" sz="2400" cap="all" spc="50" dirty="0">
                <a:latin typeface="Simplified Arabic" panose="02020603050405020304" pitchFamily="18" charset="-78"/>
                <a:ea typeface="Tahoma" panose="020B0604030504040204" pitchFamily="34" charset="0"/>
              </a:rPr>
              <a:t>، الفرق بين الجملتين: - لا يألون جهداً.       - لا </a:t>
            </a:r>
            <a:r>
              <a:rPr lang="ar-SA" sz="2400" cap="all" spc="50" dirty="0" err="1">
                <a:latin typeface="Simplified Arabic" panose="02020603050405020304" pitchFamily="18" charset="-78"/>
                <a:ea typeface="Tahoma" panose="020B0604030504040204" pitchFamily="34" charset="0"/>
              </a:rPr>
              <a:t>تألوا</a:t>
            </a:r>
            <a:r>
              <a:rPr lang="ar-SA" sz="2400" cap="all" spc="50" dirty="0">
                <a:latin typeface="Simplified Arabic" panose="02020603050405020304" pitchFamily="18" charset="-78"/>
                <a:ea typeface="Tahoma" panose="020B0604030504040204" pitchFamily="34" charset="0"/>
              </a:rPr>
              <a:t> جهداً. </a:t>
            </a:r>
          </a:p>
        </p:txBody>
      </p:sp>
      <p:sp>
        <p:nvSpPr>
          <p:cNvPr id="8" name="العنوان 12">
            <a:extLst>
              <a:ext uri="{FF2B5EF4-FFF2-40B4-BE49-F238E27FC236}">
                <a16:creationId xmlns:a16="http://schemas.microsoft.com/office/drawing/2014/main" id="{A1F8FEE5-9241-6AE6-ED9A-E5B58BBA62B0}"/>
              </a:ext>
            </a:extLst>
          </p:cNvPr>
          <p:cNvSpPr txBox="1">
            <a:spLocks/>
          </p:cNvSpPr>
          <p:nvPr/>
        </p:nvSpPr>
        <p:spPr>
          <a:xfrm flipH="1">
            <a:off x="1104900" y="721964"/>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40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أسئلة</a:t>
            </a:r>
            <a:endParaRPr kumimoji="0" lang="ar-SA" sz="4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DD9F4083-7C3C-3596-DCA5-935657773134}"/>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A9324AB8-5BD2-DB4F-A560-D8E3C235318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1466569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9F603-1438-D428-4512-9EC11406CA49}"/>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078ADF6E-899B-55FA-861D-A14E3B5E081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8" y="-884244"/>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12422D6D-A21D-C926-0D1B-0884470B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847" y="337984"/>
            <a:ext cx="1382305" cy="2709319"/>
          </a:xfrm>
          <a:prstGeom prst="rect">
            <a:avLst/>
          </a:prstGeom>
        </p:spPr>
      </p:pic>
      <p:sp>
        <p:nvSpPr>
          <p:cNvPr id="8" name="العنوان 12">
            <a:extLst>
              <a:ext uri="{FF2B5EF4-FFF2-40B4-BE49-F238E27FC236}">
                <a16:creationId xmlns:a16="http://schemas.microsoft.com/office/drawing/2014/main" id="{095BF647-697C-E2C2-F446-29B9C3EA55E4}"/>
              </a:ext>
            </a:extLst>
          </p:cNvPr>
          <p:cNvSpPr txBox="1">
            <a:spLocks/>
          </p:cNvSpPr>
          <p:nvPr/>
        </p:nvSpPr>
        <p:spPr>
          <a:xfrm flipH="1">
            <a:off x="9319639" y="743796"/>
            <a:ext cx="1784208"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36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فردوس الأمّة</a:t>
            </a:r>
            <a:endParaRPr kumimoji="0" lang="ar-SA" sz="36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E96134BD-8ECD-142C-FFE8-42C30CC631B9}"/>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CF2F6133-C70C-B1A9-1622-1EDD3561E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8C6D4A8D-D18C-8900-1CF9-44A85C3B6543}"/>
              </a:ext>
            </a:extLst>
          </p:cNvPr>
          <p:cNvSpPr>
            <a:spLocks noGrp="1"/>
          </p:cNvSpPr>
          <p:nvPr>
            <p:ph idx="1"/>
          </p:nvPr>
        </p:nvSpPr>
        <p:spPr>
          <a:xfrm flipH="1">
            <a:off x="3648718" y="2150937"/>
            <a:ext cx="7664465" cy="4185883"/>
          </a:xfrm>
        </p:spPr>
        <p:txBody>
          <a:bodyPr rtlCol="1">
            <a:normAutofit/>
          </a:bodyPr>
          <a:lstStyle/>
          <a:p>
            <a:pPr marL="0" indent="0" algn="just">
              <a:lnSpc>
                <a:spcPct val="150000"/>
              </a:lnSpc>
              <a:buNone/>
            </a:pPr>
            <a:r>
              <a:rPr lang="ar-JO" sz="2400" cap="all" spc="50" dirty="0">
                <a:latin typeface="Simplified Arabic" panose="02020603050405020304" pitchFamily="18" charset="-78"/>
                <a:ea typeface="Tahoma" panose="020B0604030504040204" pitchFamily="34" charset="0"/>
              </a:rPr>
              <a:t> </a:t>
            </a:r>
            <a:r>
              <a:rPr lang="ar-SA" sz="2400" cap="all" spc="50" dirty="0">
                <a:latin typeface="Simplified Arabic" panose="02020603050405020304" pitchFamily="18" charset="-78"/>
                <a:ea typeface="Tahoma" panose="020B0604030504040204" pitchFamily="34" charset="0"/>
              </a:rPr>
              <a:t>   </a:t>
            </a:r>
            <a:r>
              <a:rPr lang="ar-SA" cap="all" spc="50" dirty="0">
                <a:latin typeface="Simplified Arabic" panose="02020603050405020304" pitchFamily="18" charset="-78"/>
                <a:ea typeface="Tahoma" panose="020B0604030504040204" pitchFamily="34" charset="0"/>
              </a:rPr>
              <a:t>وتبقى القدس فردوسَ الأمّة المفقود، وحنيناً لماضٍ ظلّت فيه مهوى الأفئدة، ومحطّ الرحال، وقناديلَ عزّ يضيئها المصلّون بدموع ابتهالاتهم، ودماءِ تضحياتهم. ويبقى القلب المتيّم بها، يغدو إليها ويروح، متشبّثاً بكلّ تفاصيلها، صامدَ الذاكرة في وجه ما تعيثه آلة الطغاة في تفاصيلها من تشويه. </a:t>
            </a:r>
            <a:endParaRPr lang="ar-SA" sz="2400" cap="all" spc="50" dirty="0">
              <a:latin typeface="Simplified Arabic" panose="02020603050405020304" pitchFamily="18" charset="-78"/>
              <a:ea typeface="Tahoma" panose="020B0604030504040204" pitchFamily="34" charset="0"/>
            </a:endParaRPr>
          </a:p>
        </p:txBody>
      </p:sp>
      <p:sp>
        <p:nvSpPr>
          <p:cNvPr id="6" name="قوس كبير أيمن 5">
            <a:extLst>
              <a:ext uri="{FF2B5EF4-FFF2-40B4-BE49-F238E27FC236}">
                <a16:creationId xmlns:a16="http://schemas.microsoft.com/office/drawing/2014/main" id="{DD948FA9-8900-6889-D4AC-A0AC13C3BC6F}"/>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3393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6FCC-2090-5281-941E-2F36D696B09F}"/>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654312E2-EC6B-4869-4C0E-E6F89312EDD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9274014" y="-884244"/>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70989B31-AB09-C3B8-1A87-4769B1222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41DAC92D-539F-F1D4-8970-B31D9F0D66D0}"/>
              </a:ext>
            </a:extLst>
          </p:cNvPr>
          <p:cNvSpPr>
            <a:spLocks noGrp="1"/>
          </p:cNvSpPr>
          <p:nvPr>
            <p:ph idx="1"/>
          </p:nvPr>
        </p:nvSpPr>
        <p:spPr>
          <a:xfrm flipH="1">
            <a:off x="2033549" y="1890421"/>
            <a:ext cx="8985514" cy="4359908"/>
          </a:xfrm>
        </p:spPr>
        <p:txBody>
          <a:bodyPr rtlCol="1">
            <a:normAutofit/>
          </a:bodyPr>
          <a:lstStyle/>
          <a:p>
            <a:pPr marL="0" indent="0" algn="just">
              <a:buNone/>
            </a:pPr>
            <a:r>
              <a:rPr lang="ar-SA" sz="2400" cap="all" spc="50" dirty="0">
                <a:latin typeface="Simplified Arabic" panose="02020603050405020304" pitchFamily="18" charset="-78"/>
                <a:ea typeface="Tahoma" panose="020B0604030504040204" pitchFamily="34" charset="0"/>
              </a:rPr>
              <a:t>1- </a:t>
            </a:r>
            <a:r>
              <a:rPr lang="ar-SA" sz="2400" b="1" cap="all" spc="50" dirty="0">
                <a:latin typeface="Simplified Arabic" panose="02020603050405020304" pitchFamily="18" charset="-78"/>
                <a:ea typeface="Tahoma" panose="020B0604030504040204" pitchFamily="34" charset="0"/>
              </a:rPr>
              <a:t>ما المقصود بعبارة القدس فردوس الأمّة المفقود؟ </a:t>
            </a:r>
          </a:p>
          <a:p>
            <a:pPr marL="0" indent="0" algn="just">
              <a:buNone/>
            </a:pPr>
            <a:r>
              <a:rPr lang="ar-SA" sz="2000" cap="all" spc="50" dirty="0">
                <a:latin typeface="Simplified Arabic" panose="02020603050405020304" pitchFamily="18" charset="-78"/>
                <a:ea typeface="Tahoma" panose="020B0604030504040204" pitchFamily="34" charset="0"/>
              </a:rPr>
              <a:t>أي إنّ القدس جنّةُ الأمّة الضائعة، وعلى الأمّة الإسلاميّة أن تتحمّل مسؤوليّتها تجاه قضيّتها العادلة لتحريرها.</a:t>
            </a:r>
          </a:p>
          <a:p>
            <a:pPr marL="0" indent="0" algn="just">
              <a:buNone/>
            </a:pPr>
            <a:r>
              <a:rPr lang="ar-SA" sz="2400" b="1" cap="all" spc="50" dirty="0">
                <a:latin typeface="Simplified Arabic" panose="02020603050405020304" pitchFamily="18" charset="-78"/>
                <a:ea typeface="Tahoma" panose="020B0604030504040204" pitchFamily="34" charset="0"/>
              </a:rPr>
              <a:t>2- ما دلالة العبارات الآتية:</a:t>
            </a:r>
          </a:p>
          <a:p>
            <a:pPr marL="0" indent="0" algn="just">
              <a:buNone/>
            </a:pPr>
            <a:r>
              <a:rPr lang="ar-SA" sz="2000" b="1" cap="all" spc="50" dirty="0">
                <a:latin typeface="Simplified Arabic" panose="02020603050405020304" pitchFamily="18" charset="-78"/>
                <a:ea typeface="Tahoma" panose="020B0604030504040204" pitchFamily="34" charset="0"/>
              </a:rPr>
              <a:t>مهوى الأفئدة: </a:t>
            </a:r>
            <a:r>
              <a:rPr lang="ar-SA" sz="2000" cap="all" spc="50" dirty="0">
                <a:latin typeface="Simplified Arabic" panose="02020603050405020304" pitchFamily="18" charset="-78"/>
                <a:ea typeface="Tahoma" panose="020B0604030504040204" pitchFamily="34" charset="0"/>
              </a:rPr>
              <a:t>الارتباط بالقدس ومحبتها والاشتياق لها.</a:t>
            </a:r>
          </a:p>
          <a:p>
            <a:pPr marL="0" indent="0" algn="just">
              <a:buNone/>
            </a:pPr>
            <a:r>
              <a:rPr lang="ar-SA" sz="2000" cap="all" spc="50" dirty="0">
                <a:latin typeface="Simplified Arabic" panose="02020603050405020304" pitchFamily="18" charset="-78"/>
                <a:ea typeface="Tahoma" panose="020B0604030504040204" pitchFamily="34" charset="0"/>
              </a:rPr>
              <a:t>  </a:t>
            </a:r>
            <a:r>
              <a:rPr lang="ar-SA" sz="2000" b="1" cap="all" spc="50" dirty="0">
                <a:latin typeface="Simplified Arabic" panose="02020603050405020304" pitchFamily="18" charset="-78"/>
                <a:ea typeface="Tahoma" panose="020B0604030504040204" pitchFamily="34" charset="0"/>
              </a:rPr>
              <a:t>ومحطّ الرحال: </a:t>
            </a:r>
            <a:r>
              <a:rPr lang="ar-SA" sz="2000" cap="all" spc="50" dirty="0">
                <a:latin typeface="Simplified Arabic" panose="02020603050405020304" pitchFamily="18" charset="-78"/>
                <a:ea typeface="Tahoma" panose="020B0604030504040204" pitchFamily="34" charset="0"/>
              </a:rPr>
              <a:t>الارتباط بالقدس والقصد إليها بالزيارة.</a:t>
            </a:r>
          </a:p>
          <a:p>
            <a:pPr marL="0" indent="0" algn="just">
              <a:buNone/>
            </a:pPr>
            <a:r>
              <a:rPr lang="ar-SA" sz="2000" cap="all" spc="50" dirty="0">
                <a:latin typeface="Simplified Arabic" panose="02020603050405020304" pitchFamily="18" charset="-78"/>
                <a:ea typeface="Tahoma" panose="020B0604030504040204" pitchFamily="34" charset="0"/>
              </a:rPr>
              <a:t> </a:t>
            </a:r>
            <a:r>
              <a:rPr lang="ar-SA" sz="2000" b="1" cap="all" spc="50" dirty="0">
                <a:latin typeface="Simplified Arabic" panose="02020603050405020304" pitchFamily="18" charset="-78"/>
                <a:ea typeface="Tahoma" panose="020B0604030504040204" pitchFamily="34" charset="0"/>
              </a:rPr>
              <a:t>وقناديل عزّ: </a:t>
            </a:r>
            <a:r>
              <a:rPr lang="ar-SA" sz="2000" cap="all" spc="50" dirty="0">
                <a:latin typeface="Simplified Arabic" panose="02020603050405020304" pitchFamily="18" charset="-78"/>
                <a:ea typeface="Tahoma" panose="020B0604030504040204" pitchFamily="34" charset="0"/>
              </a:rPr>
              <a:t>مكانة القدس ورفعتها وأمجادها.</a:t>
            </a:r>
          </a:p>
          <a:p>
            <a:pPr marL="0" indent="0" algn="just">
              <a:buNone/>
            </a:pPr>
            <a:r>
              <a:rPr lang="ar-SA" sz="2000" b="1" cap="all" spc="50" dirty="0">
                <a:latin typeface="Simplified Arabic" panose="02020603050405020304" pitchFamily="18" charset="-78"/>
                <a:ea typeface="Tahoma" panose="020B0604030504040204" pitchFamily="34" charset="0"/>
              </a:rPr>
              <a:t>صامد الذاكرة</a:t>
            </a:r>
            <a:r>
              <a:rPr lang="ar-SA" sz="2000" cap="all" spc="50" dirty="0">
                <a:latin typeface="Simplified Arabic" panose="02020603050405020304" pitchFamily="18" charset="-78"/>
                <a:ea typeface="Tahoma" panose="020B0604030504040204" pitchFamily="34" charset="0"/>
              </a:rPr>
              <a:t>: الصمود وعدم النسيان.</a:t>
            </a:r>
          </a:p>
          <a:p>
            <a:pPr marL="0" indent="0" algn="just">
              <a:buNone/>
            </a:pPr>
            <a:r>
              <a:rPr lang="ar-SA" sz="2000" b="1" cap="all" spc="50" dirty="0">
                <a:latin typeface="Simplified Arabic" panose="02020603050405020304" pitchFamily="18" charset="-78"/>
                <a:ea typeface="Tahoma" panose="020B0604030504040204" pitchFamily="34" charset="0"/>
              </a:rPr>
              <a:t>تعيثه آلة الطغاة: </a:t>
            </a:r>
            <a:r>
              <a:rPr lang="ar-SA" sz="2000" cap="all" spc="50" dirty="0">
                <a:latin typeface="Simplified Arabic" panose="02020603050405020304" pitchFamily="18" charset="-78"/>
                <a:ea typeface="Tahoma" panose="020B0604030504040204" pitchFamily="34" charset="0"/>
              </a:rPr>
              <a:t>الإفساد والتدمير والتشويه.</a:t>
            </a:r>
          </a:p>
        </p:txBody>
      </p:sp>
      <p:sp>
        <p:nvSpPr>
          <p:cNvPr id="8" name="العنوان 12">
            <a:extLst>
              <a:ext uri="{FF2B5EF4-FFF2-40B4-BE49-F238E27FC236}">
                <a16:creationId xmlns:a16="http://schemas.microsoft.com/office/drawing/2014/main" id="{C983E580-D4B3-F379-C3A7-5DEAF5EFE9E1}"/>
              </a:ext>
            </a:extLst>
          </p:cNvPr>
          <p:cNvSpPr txBox="1">
            <a:spLocks/>
          </p:cNvSpPr>
          <p:nvPr/>
        </p:nvSpPr>
        <p:spPr>
          <a:xfrm flipH="1">
            <a:off x="10094259" y="543850"/>
            <a:ext cx="958064"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40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توضيح</a:t>
            </a:r>
            <a:endParaRPr kumimoji="0" lang="ar-SA" sz="4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58C8F312-B322-F840-3849-3C84F7F9BE45}"/>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C2FDE874-A79B-69D7-026C-7D92494F3D2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587561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3A42-44B0-F52F-E239-2B44BD60EC3F}"/>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375570C8-97FA-3ED9-5937-512B8FF90BA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53742FE5-3D5C-ADB7-CED9-65CE3E35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64DC6CDF-4134-6113-CDF6-3D332A22AEC3}"/>
              </a:ext>
            </a:extLst>
          </p:cNvPr>
          <p:cNvSpPr txBox="1">
            <a:spLocks/>
          </p:cNvSpPr>
          <p:nvPr/>
        </p:nvSpPr>
        <p:spPr>
          <a:xfrm flipH="1">
            <a:off x="9305364" y="624020"/>
            <a:ext cx="1589147"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lang="ar-SA" sz="4000" dirty="0">
                <a:solidFill>
                  <a:schemeClr val="accent5">
                    <a:lumMod val="50000"/>
                  </a:schemeClr>
                </a:solidFill>
                <a:latin typeface="Tahoma" panose="020B0604030504040204" pitchFamily="34" charset="0"/>
                <a:ea typeface="Tahoma" panose="020B0604030504040204" pitchFamily="34" charset="0"/>
                <a:cs typeface="Diwani Letter" panose="02010400000000000000" pitchFamily="2" charset="-78"/>
              </a:rPr>
              <a:t>أرض الله</a:t>
            </a:r>
            <a:endParaRPr kumimoji="0" lang="ar-SA" sz="4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6EF500A0-FA9B-599A-E1DA-36C05C177A6E}"/>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C6EFA37D-8407-030E-EA42-2428D3E3B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625ACE3E-1D27-76AC-4944-8B75EBB83D11}"/>
              </a:ext>
            </a:extLst>
          </p:cNvPr>
          <p:cNvSpPr>
            <a:spLocks noGrp="1"/>
          </p:cNvSpPr>
          <p:nvPr>
            <p:ph idx="1"/>
          </p:nvPr>
        </p:nvSpPr>
        <p:spPr>
          <a:xfrm flipH="1">
            <a:off x="3677028" y="1909555"/>
            <a:ext cx="7408553" cy="4185883"/>
          </a:xfrm>
        </p:spPr>
        <p:txBody>
          <a:bodyPr rtlCol="1">
            <a:normAutofit/>
          </a:bodyPr>
          <a:lstStyle/>
          <a:p>
            <a:pPr marL="0" indent="0" algn="just">
              <a:lnSpc>
                <a:spcPct val="150000"/>
              </a:lnSpc>
              <a:buNone/>
            </a:pPr>
            <a:r>
              <a:rPr lang="ar-JO" sz="20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   </a:t>
            </a:r>
            <a:r>
              <a:rPr lang="ar-SA" sz="2400" cap="all" spc="50" dirty="0">
                <a:latin typeface="Simplified Arabic" panose="02020603050405020304" pitchFamily="18" charset="-78"/>
                <a:ea typeface="Tahoma" panose="020B0604030504040204" pitchFamily="34" charset="0"/>
              </a:rPr>
              <a:t>ستظلّ هذه المدينة رغم جراحاتها النازفة، ورغم القهر الذي يفوح من جنباتها ومن عيونها المعذّبة، أرضَ الله التي تفيض قداسة وبركة، فلا تاريخُها يسقط بالتقادم، ولا واقعها يُلغى بسياط الجلّادين، ولا مستقبلها يتغيّر عن كونه منتهى الآمال، وغايةَ </a:t>
            </a:r>
            <a:r>
              <a:rPr lang="ar-SA" sz="2400" cap="all" spc="50" dirty="0" err="1">
                <a:latin typeface="Simplified Arabic" panose="02020603050405020304" pitchFamily="18" charset="-78"/>
                <a:ea typeface="Tahoma" panose="020B0604030504040204" pitchFamily="34" charset="0"/>
              </a:rPr>
              <a:t>المنى</a:t>
            </a:r>
            <a:r>
              <a:rPr lang="ar-SA" sz="2400" cap="all" spc="50" dirty="0">
                <a:latin typeface="Simplified Arabic" panose="02020603050405020304" pitchFamily="18" charset="-78"/>
                <a:ea typeface="Tahoma" panose="020B0604030504040204" pitchFamily="34" charset="0"/>
              </a:rPr>
              <a:t>. وسيظلّ الأطفال يرسمونها في كرّاساتهم، وتحفظها الأجيال أنشودةً عن ظهر قلب، ووعداً سيكلّل بالنصر المؤزّر.</a:t>
            </a:r>
            <a:endParaRPr lang="ar-SA" sz="2000" cap="all" spc="50" dirty="0">
              <a:latin typeface="Simplified Arabic" panose="02020603050405020304" pitchFamily="18" charset="-78"/>
              <a:ea typeface="Tahoma" panose="020B0604030504040204" pitchFamily="34" charset="0"/>
            </a:endParaRPr>
          </a:p>
        </p:txBody>
      </p:sp>
      <p:sp>
        <p:nvSpPr>
          <p:cNvPr id="6" name="قوس كبير أيمن 5">
            <a:extLst>
              <a:ext uri="{FF2B5EF4-FFF2-40B4-BE49-F238E27FC236}">
                <a16:creationId xmlns:a16="http://schemas.microsoft.com/office/drawing/2014/main" id="{089E5F4C-7211-50C9-8432-72D091203286}"/>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7145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37C9-D3A9-2254-69CB-8AAE2CAE15BC}"/>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29E439B6-3922-E81A-D0C5-92548DEA712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1EAB8F1A-11F1-5682-E0FF-43AC3C513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99583EF3-3505-F291-3561-E858DEFE4B79}"/>
              </a:ext>
            </a:extLst>
          </p:cNvPr>
          <p:cNvSpPr>
            <a:spLocks noGrp="1"/>
          </p:cNvSpPr>
          <p:nvPr>
            <p:ph idx="1"/>
          </p:nvPr>
        </p:nvSpPr>
        <p:spPr>
          <a:xfrm flipH="1">
            <a:off x="2832847" y="2102423"/>
            <a:ext cx="8405932" cy="4048980"/>
          </a:xfrm>
        </p:spPr>
        <p:txBody>
          <a:bodyPr rtlCol="1">
            <a:normAutofit/>
          </a:bodyPr>
          <a:lstStyle/>
          <a:p>
            <a:pPr marL="0" indent="0" algn="just">
              <a:buNone/>
            </a:pPr>
            <a:r>
              <a:rPr lang="ar-SA" sz="2400" b="1" cap="all" spc="50" dirty="0">
                <a:latin typeface="Simplified Arabic" panose="02020603050405020304" pitchFamily="18" charset="-78"/>
                <a:ea typeface="Tahoma" panose="020B0604030504040204" pitchFamily="34" charset="0"/>
              </a:rPr>
              <a:t>- ما المقصود من عبارة ( فلا تاريخها يسقط بالتّقادم)؟ </a:t>
            </a:r>
          </a:p>
          <a:p>
            <a:pPr marL="0" indent="0" algn="just">
              <a:buNone/>
            </a:pPr>
            <a:r>
              <a:rPr lang="ar-SA" sz="2000" cap="all" spc="50" dirty="0">
                <a:latin typeface="Simplified Arabic" panose="02020603050405020304" pitchFamily="18" charset="-78"/>
                <a:ea typeface="Tahoma" panose="020B0604030504040204" pitchFamily="34" charset="0"/>
              </a:rPr>
              <a:t>     دلالة أنّ تاريخ القدس باقٍ لن ينمحيَ ولن يزول مهما طال الزّمن . </a:t>
            </a:r>
          </a:p>
          <a:p>
            <a:pPr marL="0" indent="0" algn="just">
              <a:buNone/>
            </a:pPr>
            <a:r>
              <a:rPr lang="ar-SA" sz="2400" b="1" cap="all" spc="50" dirty="0">
                <a:latin typeface="Simplified Arabic" panose="02020603050405020304" pitchFamily="18" charset="-78"/>
                <a:ea typeface="Tahoma" panose="020B0604030504040204" pitchFamily="34" charset="0"/>
              </a:rPr>
              <a:t>- كيفَ يَظهرُ حبُّ القدسِ على أطفالِ فلسطين؟</a:t>
            </a:r>
          </a:p>
          <a:p>
            <a:pPr marL="0" indent="0" algn="just">
              <a:buNone/>
            </a:pPr>
            <a:r>
              <a:rPr lang="ar-SA" sz="2000" cap="all" spc="50" dirty="0">
                <a:latin typeface="Simplified Arabic" panose="02020603050405020304" pitchFamily="18" charset="-78"/>
                <a:ea typeface="Tahoma" panose="020B0604030504040204" pitchFamily="34" charset="0"/>
              </a:rPr>
              <a:t>سَيَظلُّ يرسُمها الأطفال في كُرّاساتهم، وتحفظها الأجيال أنشودةً عن ظهرِ قلب وَوعداً سَيُكلَّلُ بالنّصر المؤزّر.</a:t>
            </a:r>
          </a:p>
          <a:p>
            <a:pPr marL="0" indent="0" algn="just">
              <a:buNone/>
            </a:pPr>
            <a:r>
              <a:rPr lang="ar-SA" sz="2400" cap="all" spc="50" dirty="0">
                <a:latin typeface="Simplified Arabic" panose="02020603050405020304" pitchFamily="18" charset="-78"/>
                <a:ea typeface="Tahoma" panose="020B0604030504040204" pitchFamily="34" charset="0"/>
              </a:rPr>
              <a:t> - </a:t>
            </a:r>
            <a:r>
              <a:rPr lang="ar-SA" sz="2400" b="1" cap="all" spc="50" dirty="0">
                <a:latin typeface="Simplified Arabic" panose="02020603050405020304" pitchFamily="18" charset="-78"/>
                <a:ea typeface="Tahoma" panose="020B0604030504040204" pitchFamily="34" charset="0"/>
              </a:rPr>
              <a:t>أرض الله التي تَفيضُ قداسةً وبركة</a:t>
            </a:r>
            <a:r>
              <a:rPr lang="ar-SA" sz="24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كناية عن قُدسيّتها وطهارتها وخيراتها</a:t>
            </a:r>
            <a:r>
              <a:rPr lang="ar-SA" sz="2400" cap="all" spc="50" dirty="0">
                <a:latin typeface="Simplified Arabic" panose="02020603050405020304" pitchFamily="18" charset="-78"/>
                <a:ea typeface="Tahoma" panose="020B0604030504040204" pitchFamily="34" charset="0"/>
              </a:rPr>
              <a:t>.</a:t>
            </a:r>
          </a:p>
          <a:p>
            <a:pPr marL="0" indent="0" algn="just">
              <a:buNone/>
            </a:pPr>
            <a:r>
              <a:rPr lang="ar-SA" sz="2400" cap="all" spc="50" dirty="0">
                <a:latin typeface="Simplified Arabic" panose="02020603050405020304" pitchFamily="18" charset="-78"/>
                <a:ea typeface="Tahoma" panose="020B0604030504040204" pitchFamily="34" charset="0"/>
              </a:rPr>
              <a:t>- </a:t>
            </a:r>
            <a:r>
              <a:rPr lang="ar-SA" sz="2400" b="1" cap="all" spc="50" dirty="0">
                <a:latin typeface="Simplified Arabic" panose="02020603050405020304" pitchFamily="18" charset="-78"/>
                <a:ea typeface="Tahoma" panose="020B0604030504040204" pitchFamily="34" charset="0"/>
              </a:rPr>
              <a:t>سّيُكَلَّلُ بالنَّصرِ المؤَزَّر</a:t>
            </a:r>
            <a:r>
              <a:rPr lang="ar-SA" sz="24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شبَّه النّصر بالتّاج الذي يتوّج به المنتصرُ دلالة على حَتميّة النَّصر. </a:t>
            </a:r>
          </a:p>
          <a:p>
            <a:pPr marL="0" indent="0" algn="just">
              <a:buNone/>
            </a:pPr>
            <a:endParaRPr lang="ar-SA" cap="all" spc="50" dirty="0">
              <a:latin typeface="Simplified Arabic" panose="02020603050405020304" pitchFamily="18" charset="-78"/>
              <a:ea typeface="Tahoma" panose="020B0604030504040204" pitchFamily="34" charset="0"/>
            </a:endParaRPr>
          </a:p>
          <a:p>
            <a:pPr marL="0" indent="0" algn="just">
              <a:buNone/>
            </a:pPr>
            <a:endParaRPr lang="ar-SA" b="1" cap="all" spc="50" dirty="0">
              <a:latin typeface="Simplified Arabic" panose="02020603050405020304" pitchFamily="18" charset="-78"/>
              <a:ea typeface="Tahoma" panose="020B0604030504040204" pitchFamily="34" charset="0"/>
            </a:endParaRPr>
          </a:p>
        </p:txBody>
      </p:sp>
      <p:sp>
        <p:nvSpPr>
          <p:cNvPr id="8" name="العنوان 12">
            <a:extLst>
              <a:ext uri="{FF2B5EF4-FFF2-40B4-BE49-F238E27FC236}">
                <a16:creationId xmlns:a16="http://schemas.microsoft.com/office/drawing/2014/main" id="{EBE92B6B-AF65-8389-7D71-9BC023CA4CD9}"/>
              </a:ext>
            </a:extLst>
          </p:cNvPr>
          <p:cNvSpPr txBox="1">
            <a:spLocks/>
          </p:cNvSpPr>
          <p:nvPr/>
        </p:nvSpPr>
        <p:spPr>
          <a:xfrm flipH="1">
            <a:off x="9601200" y="586357"/>
            <a:ext cx="129331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40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توضيح</a:t>
            </a:r>
            <a:endParaRPr kumimoji="0" lang="ar-SA" sz="36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EE858E02-A084-0FEC-8E37-55E77D0562C2}"/>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D45A938D-F60B-30AD-5374-A0EC8FED9C3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1042935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A832D-DE37-7D6B-66E4-3688371554D5}"/>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54973546-FA54-A30C-529B-37B9E70CEEA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6C0BAA47-C0F0-EAAC-F469-30320E46B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D02C43E0-4FAB-FA49-3008-764177D03DE0}"/>
              </a:ext>
            </a:extLst>
          </p:cNvPr>
          <p:cNvSpPr>
            <a:spLocks noGrp="1"/>
          </p:cNvSpPr>
          <p:nvPr>
            <p:ph idx="1"/>
          </p:nvPr>
        </p:nvSpPr>
        <p:spPr>
          <a:xfrm flipH="1">
            <a:off x="818834" y="2168167"/>
            <a:ext cx="10266748" cy="4048980"/>
          </a:xfrm>
        </p:spPr>
        <p:txBody>
          <a:bodyPr rtlCol="1">
            <a:normAutofit/>
          </a:bodyPr>
          <a:lstStyle/>
          <a:p>
            <a:pPr marL="0" indent="0" algn="just">
              <a:buNone/>
            </a:pPr>
            <a:r>
              <a:rPr lang="ar-SA" sz="2400" b="1" cap="all" spc="50" dirty="0">
                <a:latin typeface="Simplified Arabic" panose="02020603050405020304" pitchFamily="18" charset="-78"/>
                <a:ea typeface="Tahoma" panose="020B0604030504040204" pitchFamily="34" charset="0"/>
              </a:rPr>
              <a:t>ما الجملة الخاطئة فيما يأتي:</a:t>
            </a:r>
          </a:p>
          <a:p>
            <a:pPr marL="514350" indent="-514350" algn="just">
              <a:buAutoNum type="arabic1Minus"/>
            </a:pPr>
            <a:r>
              <a:rPr lang="ar-SA" sz="2000" cap="all" spc="50" dirty="0">
                <a:latin typeface="Simplified Arabic" panose="02020603050405020304" pitchFamily="18" charset="-78"/>
                <a:ea typeface="Tahoma" panose="020B0604030504040204" pitchFamily="34" charset="0"/>
              </a:rPr>
              <a:t>تاريخ القدس لا ينسى بالتقادم.</a:t>
            </a:r>
          </a:p>
          <a:p>
            <a:pPr marL="514350" indent="-514350" algn="just">
              <a:buAutoNum type="arabic1Minus"/>
            </a:pPr>
            <a:r>
              <a:rPr lang="ar-SA" sz="2000" cap="all" spc="50" dirty="0">
                <a:latin typeface="Simplified Arabic" panose="02020603050405020304" pitchFamily="18" charset="-78"/>
                <a:ea typeface="Tahoma" panose="020B0604030504040204" pitchFamily="34" charset="0"/>
              </a:rPr>
              <a:t>واقع القدس  لا يلغى بسياط الجلّادين.</a:t>
            </a:r>
          </a:p>
          <a:p>
            <a:pPr marL="0" indent="0" algn="just">
              <a:buNone/>
            </a:pPr>
            <a:r>
              <a:rPr lang="ar-SA" sz="2000" cap="all" spc="50" dirty="0">
                <a:latin typeface="Simplified Arabic" panose="02020603050405020304" pitchFamily="18" charset="-78"/>
                <a:ea typeface="Tahoma" panose="020B0604030504040204" pitchFamily="34" charset="0"/>
              </a:rPr>
              <a:t>ج- مستقبل القدس لا يتغيّر عن كونه منتهى الآمال.</a:t>
            </a:r>
          </a:p>
          <a:p>
            <a:pPr marL="0" indent="0" algn="just">
              <a:buNone/>
            </a:pPr>
            <a:r>
              <a:rPr lang="ar-SA" sz="2000" cap="all" spc="50" dirty="0">
                <a:latin typeface="Simplified Arabic" panose="02020603050405020304" pitchFamily="18" charset="-78"/>
                <a:ea typeface="Tahoma" panose="020B0604030504040204" pitchFamily="34" charset="0"/>
              </a:rPr>
              <a:t>د- أطفال فلسطين لا يتذكرون القدس إلا في بعض المناسبات. </a:t>
            </a:r>
          </a:p>
          <a:p>
            <a:pPr marL="0" indent="0" algn="just">
              <a:buNone/>
            </a:pPr>
            <a:r>
              <a:rPr lang="ar-SA" sz="2400" b="1" cap="all" spc="50" dirty="0">
                <a:latin typeface="Simplified Arabic" panose="02020603050405020304" pitchFamily="18" charset="-78"/>
                <a:ea typeface="Tahoma" panose="020B0604030504040204" pitchFamily="34" charset="0"/>
              </a:rPr>
              <a:t>ما إعراب جملة يرسمونها في عبارة: سيظلّ الأطفال يرسمونها؟</a:t>
            </a:r>
          </a:p>
          <a:p>
            <a:pPr marL="514350" indent="-514350" algn="just">
              <a:buAutoNum type="arabic1Minus"/>
            </a:pPr>
            <a:r>
              <a:rPr lang="ar-SA" sz="2000" cap="all" spc="50" dirty="0">
                <a:latin typeface="Simplified Arabic" panose="02020603050405020304" pitchFamily="18" charset="-78"/>
                <a:ea typeface="Tahoma" panose="020B0604030504040204" pitchFamily="34" charset="0"/>
              </a:rPr>
              <a:t>في محل رفع صفة.                     ب- في محلّ نصب حال. </a:t>
            </a:r>
          </a:p>
          <a:p>
            <a:pPr marL="0" indent="0" algn="just">
              <a:buNone/>
            </a:pPr>
            <a:r>
              <a:rPr lang="ar-SA" sz="2000" cap="all" spc="50" dirty="0">
                <a:latin typeface="Simplified Arabic" panose="02020603050405020304" pitchFamily="18" charset="-78"/>
                <a:ea typeface="Tahoma" panose="020B0604030504040204" pitchFamily="34" charset="0"/>
              </a:rPr>
              <a:t>ج- في محلّ نصب خبر لفعل ناسخ.         د- في محل نصب مفعول به. </a:t>
            </a:r>
          </a:p>
          <a:p>
            <a:pPr marL="0" indent="0" algn="just">
              <a:buNone/>
            </a:pPr>
            <a:endParaRPr lang="ar-SA" sz="2000" b="1" cap="all" spc="50" dirty="0">
              <a:latin typeface="Simplified Arabic" panose="02020603050405020304" pitchFamily="18" charset="-78"/>
              <a:ea typeface="Tahoma" panose="020B0604030504040204" pitchFamily="34" charset="0"/>
            </a:endParaRPr>
          </a:p>
        </p:txBody>
      </p:sp>
      <p:sp>
        <p:nvSpPr>
          <p:cNvPr id="8" name="العنوان 12">
            <a:extLst>
              <a:ext uri="{FF2B5EF4-FFF2-40B4-BE49-F238E27FC236}">
                <a16:creationId xmlns:a16="http://schemas.microsoft.com/office/drawing/2014/main" id="{67B6D856-1B5B-C67F-74F6-014E3BD9D205}"/>
              </a:ext>
            </a:extLst>
          </p:cNvPr>
          <p:cNvSpPr txBox="1">
            <a:spLocks/>
          </p:cNvSpPr>
          <p:nvPr/>
        </p:nvSpPr>
        <p:spPr>
          <a:xfrm flipH="1">
            <a:off x="9932893" y="619229"/>
            <a:ext cx="1009655"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40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توضيح</a:t>
            </a:r>
            <a:endParaRPr kumimoji="0" lang="ar-SA" sz="4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A3CCF27F-2C7E-FAFE-82C1-9970535AD09D}"/>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143626D1-92FC-084B-482F-ECC4B36A2FCB}"/>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2614141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2982-774A-189E-98CF-0C484D5E5A1C}"/>
            </a:ext>
          </a:extLst>
        </p:cNvPr>
        <p:cNvGrpSpPr/>
        <p:nvPr/>
      </p:nvGrpSpPr>
      <p:grpSpPr>
        <a:xfrm>
          <a:off x="0" y="0"/>
          <a:ext cx="0" cy="0"/>
          <a:chOff x="0" y="0"/>
          <a:chExt cx="0" cy="0"/>
        </a:xfrm>
      </p:grpSpPr>
      <p:pic>
        <p:nvPicPr>
          <p:cNvPr id="6" name="عنصر نائب للمحتوى 12" descr="صورة تحتوي على فن, شكل&#10;&#10;تم إنشاء الوصف تلقائياً">
            <a:extLst>
              <a:ext uri="{FF2B5EF4-FFF2-40B4-BE49-F238E27FC236}">
                <a16:creationId xmlns:a16="http://schemas.microsoft.com/office/drawing/2014/main" id="{AAD1886F-529D-6640-D8DD-85CA6EB74AB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7444" t="28894"/>
          <a:stretch/>
        </p:blipFill>
        <p:spPr>
          <a:xfrm rot="5400000">
            <a:off x="1647821" y="-2524127"/>
            <a:ext cx="8039103" cy="13049255"/>
          </a:xfrm>
          <a:prstGeom prst="rect">
            <a:avLst/>
          </a:prstGeom>
        </p:spPr>
      </p:pic>
      <p:pic>
        <p:nvPicPr>
          <p:cNvPr id="8" name="صورة 7" descr="صورة تحتوي على نجمة, فن, الرسومات, الإبداع&#10;&#10;تم إنشاء الوصف تلقائياً">
            <a:extLst>
              <a:ext uri="{FF2B5EF4-FFF2-40B4-BE49-F238E27FC236}">
                <a16:creationId xmlns:a16="http://schemas.microsoft.com/office/drawing/2014/main" id="{9D00A8D1-27E5-0738-5D25-31AA39727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782" y="920332"/>
            <a:ext cx="1382305" cy="2709319"/>
          </a:xfrm>
          <a:prstGeom prst="rect">
            <a:avLst/>
          </a:prstGeom>
        </p:spPr>
      </p:pic>
      <p:pic>
        <p:nvPicPr>
          <p:cNvPr id="7" name="عنصر نائب للمحتوى 12" descr="صورة تحتوي على فن, شكل&#10;&#10;تم إنشاء الوصف تلقائياً">
            <a:extLst>
              <a:ext uri="{FF2B5EF4-FFF2-40B4-BE49-F238E27FC236}">
                <a16:creationId xmlns:a16="http://schemas.microsoft.com/office/drawing/2014/main" id="{B2A77EEA-B807-4531-FFFF-88CEB8F2795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3649" t="85810" r="-1"/>
          <a:stretch/>
        </p:blipFill>
        <p:spPr>
          <a:xfrm rot="16200000">
            <a:off x="-1777401" y="2805310"/>
            <a:ext cx="5830094" cy="2275290"/>
          </a:xfrm>
          <a:prstGeom prst="rect">
            <a:avLst/>
          </a:prstGeom>
        </p:spPr>
      </p:pic>
      <p:sp>
        <p:nvSpPr>
          <p:cNvPr id="2" name="العنوان 12">
            <a:extLst>
              <a:ext uri="{FF2B5EF4-FFF2-40B4-BE49-F238E27FC236}">
                <a16:creationId xmlns:a16="http://schemas.microsoft.com/office/drawing/2014/main" id="{B1979163-B5E4-C60B-E520-08A745F7BAC9}"/>
              </a:ext>
            </a:extLst>
          </p:cNvPr>
          <p:cNvSpPr txBox="1">
            <a:spLocks/>
          </p:cNvSpPr>
          <p:nvPr/>
        </p:nvSpPr>
        <p:spPr>
          <a:xfrm flipH="1">
            <a:off x="909311" y="1385427"/>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lang="ar-SA" sz="3200" b="1" dirty="0">
                <a:solidFill>
                  <a:schemeClr val="accent5">
                    <a:lumMod val="50000"/>
                  </a:schemeClr>
                </a:solidFill>
                <a:latin typeface="Tahoma" panose="020B0604030504040204" pitchFamily="34" charset="0"/>
                <a:ea typeface="Tahoma" panose="020B0604030504040204" pitchFamily="34" charset="0"/>
                <a:cs typeface="+mn-cs"/>
              </a:rPr>
              <a:t>مهمّة تعليميّة</a:t>
            </a:r>
            <a:endParaRPr kumimoji="0" lang="ar-SA" sz="3200" i="0" u="none" strike="noStrike" kern="1200" cap="none" spc="0" normalizeH="0" baseline="0" noProof="0" dirty="0">
              <a:ln>
                <a:noFill/>
              </a:ln>
              <a:solidFill>
                <a:srgbClr val="514843"/>
              </a:solidFill>
              <a:effectLst/>
              <a:uLnTx/>
              <a:uFillTx/>
              <a:latin typeface="Tahoma" panose="020B0604030504040204" pitchFamily="34" charset="0"/>
              <a:ea typeface="Tahoma" panose="020B0604030504040204" pitchFamily="34" charset="0"/>
              <a:cs typeface="+mn-cs"/>
            </a:endParaRPr>
          </a:p>
        </p:txBody>
      </p:sp>
      <p:sp>
        <p:nvSpPr>
          <p:cNvPr id="3" name="عنصر نائب للمحتوى 13">
            <a:extLst>
              <a:ext uri="{FF2B5EF4-FFF2-40B4-BE49-F238E27FC236}">
                <a16:creationId xmlns:a16="http://schemas.microsoft.com/office/drawing/2014/main" id="{775F5D59-24EB-7A31-9F0D-F6712AC72EDE}"/>
              </a:ext>
            </a:extLst>
          </p:cNvPr>
          <p:cNvSpPr>
            <a:spLocks noGrp="1"/>
          </p:cNvSpPr>
          <p:nvPr>
            <p:ph idx="1"/>
          </p:nvPr>
        </p:nvSpPr>
        <p:spPr>
          <a:xfrm flipH="1">
            <a:off x="1514547" y="3321506"/>
            <a:ext cx="9561235" cy="1354660"/>
          </a:xfrm>
        </p:spPr>
        <p:txBody>
          <a:bodyPr rtlCol="1">
            <a:noAutofit/>
          </a:bodyPr>
          <a:lstStyle/>
          <a:p>
            <a:pPr marL="0" indent="0" algn="just">
              <a:buNone/>
            </a:pPr>
            <a:r>
              <a:rPr kumimoji="0" lang="ar-SA" b="1" i="0" u="none" strike="noStrike" kern="1200" cap="none" spc="0" normalizeH="0" baseline="0" noProof="0" dirty="0">
                <a:ln>
                  <a:noFill/>
                </a:ln>
                <a:solidFill>
                  <a:schemeClr val="accent5">
                    <a:lumMod val="50000"/>
                  </a:schemeClr>
                </a:solidFill>
                <a:effectLst/>
                <a:uLnTx/>
                <a:uFillTx/>
              </a:rPr>
              <a:t> نكتب تقريراً عن أبرز انتهاكات الاحتلال بحقّ التعليم في مدينة القدس.</a:t>
            </a:r>
            <a:endParaRPr lang="ar-SA" b="1" cap="all" spc="50" dirty="0">
              <a:latin typeface="Simplified Arabic" panose="02020603050405020304" pitchFamily="18" charset="-78"/>
              <a:ea typeface="Tahoma" panose="020B0604030504040204" pitchFamily="34" charset="0"/>
            </a:endParaRPr>
          </a:p>
        </p:txBody>
      </p:sp>
      <p:pic>
        <p:nvPicPr>
          <p:cNvPr id="4" name="صورة 3">
            <a:extLst>
              <a:ext uri="{FF2B5EF4-FFF2-40B4-BE49-F238E27FC236}">
                <a16:creationId xmlns:a16="http://schemas.microsoft.com/office/drawing/2014/main" id="{FC43E395-E96B-C759-571F-29D88F1DC3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570237" y="404989"/>
            <a:ext cx="3525763" cy="2492476"/>
          </a:xfrm>
          <a:prstGeom prst="ellipse">
            <a:avLst/>
          </a:prstGeom>
          <a:ln>
            <a:noFill/>
          </a:ln>
          <a:effectLst>
            <a:softEdge rad="112500"/>
          </a:effectLst>
        </p:spPr>
      </p:pic>
    </p:spTree>
    <p:extLst>
      <p:ext uri="{BB962C8B-B14F-4D97-AF65-F5344CB8AC3E}">
        <p14:creationId xmlns:p14="http://schemas.microsoft.com/office/powerpoint/2010/main" val="248875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8600-31D1-FB63-0484-EAB08784D752}"/>
            </a:ext>
          </a:extLst>
        </p:cNvPr>
        <p:cNvGrpSpPr/>
        <p:nvPr/>
      </p:nvGrpSpPr>
      <p:grpSpPr>
        <a:xfrm>
          <a:off x="0" y="0"/>
          <a:ext cx="0" cy="0"/>
          <a:chOff x="0" y="0"/>
          <a:chExt cx="0" cy="0"/>
        </a:xfrm>
      </p:grpSpPr>
      <p:pic>
        <p:nvPicPr>
          <p:cNvPr id="2" name="عنصر نائب للمحتوى 12" descr="صورة تحتوي على فن, شكل&#10;&#10;تم إنشاء الوصف تلقائياً">
            <a:extLst>
              <a:ext uri="{FF2B5EF4-FFF2-40B4-BE49-F238E27FC236}">
                <a16:creationId xmlns:a16="http://schemas.microsoft.com/office/drawing/2014/main" id="{2D078C56-6AB0-D149-059E-D531E9BF73E2}"/>
              </a:ext>
            </a:extLst>
          </p:cNvPr>
          <p:cNvPicPr>
            <a:picLocks noGrp="1" noChangeAspect="1"/>
          </p:cNvPicPr>
          <p:nvPr>
            <p:ph idx="1"/>
          </p:nvPr>
        </p:nvPicPr>
        <p:blipFill>
          <a:blip r:embed="rId3">
            <a:alphaModFix amt="50000"/>
            <a:extLst>
              <a:ext uri="{28A0092B-C50C-407E-A947-70E740481C1C}">
                <a14:useLocalDpi xmlns:a14="http://schemas.microsoft.com/office/drawing/2010/main" val="0"/>
              </a:ext>
            </a:extLst>
          </a:blip>
          <a:stretch>
            <a:fillRect/>
          </a:stretch>
        </p:blipFill>
        <p:spPr>
          <a:xfrm rot="5400000">
            <a:off x="4543948" y="1559893"/>
            <a:ext cx="2446870" cy="4795866"/>
          </a:xfrm>
          <a:effectLst>
            <a:softEdge rad="635000"/>
          </a:effectLst>
        </p:spPr>
      </p:pic>
      <p:pic>
        <p:nvPicPr>
          <p:cNvPr id="8" name="صورة 7" descr="صورة تحتوي على نجمة, فن, الرسومات, الإبداع&#10;&#10;تم إنشاء الوصف تلقائياً">
            <a:extLst>
              <a:ext uri="{FF2B5EF4-FFF2-40B4-BE49-F238E27FC236}">
                <a16:creationId xmlns:a16="http://schemas.microsoft.com/office/drawing/2014/main" id="{818D9986-F965-B011-3E53-F09EB52D2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551" y="3192052"/>
            <a:ext cx="1382305" cy="1623878"/>
          </a:xfrm>
          <a:prstGeom prst="rect">
            <a:avLst/>
          </a:prstGeom>
        </p:spPr>
      </p:pic>
      <p:sp>
        <p:nvSpPr>
          <p:cNvPr id="3" name="مربع نص 2">
            <a:extLst>
              <a:ext uri="{FF2B5EF4-FFF2-40B4-BE49-F238E27FC236}">
                <a16:creationId xmlns:a16="http://schemas.microsoft.com/office/drawing/2014/main" id="{A06EFB7C-BE58-C06C-ED88-80E58DF600ED}"/>
              </a:ext>
            </a:extLst>
          </p:cNvPr>
          <p:cNvSpPr txBox="1"/>
          <p:nvPr/>
        </p:nvSpPr>
        <p:spPr>
          <a:xfrm>
            <a:off x="4214158" y="3597078"/>
            <a:ext cx="3532988" cy="707886"/>
          </a:xfrm>
          <a:prstGeom prst="rect">
            <a:avLst/>
          </a:prstGeom>
          <a:noFill/>
        </p:spPr>
        <p:txBody>
          <a:bodyPr wrap="square" rtlCol="1">
            <a:spAutoFit/>
          </a:bodyPr>
          <a:lstStyle/>
          <a:p>
            <a:pPr algn="ctr"/>
            <a:r>
              <a:rPr lang="ar-SA" sz="4000" dirty="0">
                <a:latin typeface="Calibri" panose="020F0502020204030204" pitchFamily="34" charset="0"/>
              </a:rPr>
              <a:t>مع السلامة</a:t>
            </a:r>
          </a:p>
        </p:txBody>
      </p:sp>
      <p:pic>
        <p:nvPicPr>
          <p:cNvPr id="5" name="صورة 4" descr="صورة تحتوي على نجمة, فن, الرسومات, الإبداع&#10;&#10;تم إنشاء الوصف تلقائياً">
            <a:extLst>
              <a:ext uri="{FF2B5EF4-FFF2-40B4-BE49-F238E27FC236}">
                <a16:creationId xmlns:a16="http://schemas.microsoft.com/office/drawing/2014/main" id="{33514917-A241-17FB-B66E-021A7447B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74163" y="3192052"/>
            <a:ext cx="1382305" cy="1623878"/>
          </a:xfrm>
          <a:prstGeom prst="rect">
            <a:avLst/>
          </a:prstGeom>
        </p:spPr>
      </p:pic>
      <p:pic>
        <p:nvPicPr>
          <p:cNvPr id="6" name="عنصر نائب للمحتوى 12" descr="صورة تحتوي على فن, شكل&#10;&#10;تم إنشاء الوصف تلقائياً">
            <a:extLst>
              <a:ext uri="{FF2B5EF4-FFF2-40B4-BE49-F238E27FC236}">
                <a16:creationId xmlns:a16="http://schemas.microsoft.com/office/drawing/2014/main" id="{732A93DA-B5F3-15D5-0B24-DC0B04D4376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4650302" y="3885246"/>
            <a:ext cx="2446870" cy="4795866"/>
          </a:xfrm>
          <a:prstGeom prst="rect">
            <a:avLst/>
          </a:prstGeom>
          <a:effectLst>
            <a:softEdge rad="635000"/>
          </a:effectLst>
        </p:spPr>
      </p:pic>
      <p:pic>
        <p:nvPicPr>
          <p:cNvPr id="9" name="عنصر نائب للمحتوى 12" descr="صورة تحتوي على فن, شكل&#10;&#10;تم إنشاء الوصف تلقائياً">
            <a:extLst>
              <a:ext uri="{FF2B5EF4-FFF2-40B4-BE49-F238E27FC236}">
                <a16:creationId xmlns:a16="http://schemas.microsoft.com/office/drawing/2014/main" id="{748496D2-E919-AE92-D809-DB9727DA6D06}"/>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rot="16200000">
            <a:off x="5629766" y="4226607"/>
            <a:ext cx="932469" cy="4351338"/>
          </a:xfrm>
          <a:prstGeom prst="rect">
            <a:avLst/>
          </a:prstGeom>
        </p:spPr>
      </p:pic>
    </p:spTree>
    <p:extLst>
      <p:ext uri="{BB962C8B-B14F-4D97-AF65-F5344CB8AC3E}">
        <p14:creationId xmlns:p14="http://schemas.microsoft.com/office/powerpoint/2010/main" val="177227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AA268FE2-B377-A4D2-4AD3-0EC9CCCA1903}"/>
              </a:ext>
            </a:extLst>
          </p:cNvPr>
          <p:cNvSpPr/>
          <p:nvPr/>
        </p:nvSpPr>
        <p:spPr>
          <a:xfrm>
            <a:off x="0" y="2589132"/>
            <a:ext cx="5712643" cy="2634018"/>
          </a:xfrm>
          <a:prstGeom prst="rect">
            <a:avLst/>
          </a:prstGeom>
          <a:solidFill>
            <a:srgbClr val="E8CD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8CDE7"/>
              </a:solidFill>
            </a:endParaRPr>
          </a:p>
        </p:txBody>
      </p:sp>
      <p:sp>
        <p:nvSpPr>
          <p:cNvPr id="11" name="العنوان 1">
            <a:extLst>
              <a:ext uri="{FF2B5EF4-FFF2-40B4-BE49-F238E27FC236}">
                <a16:creationId xmlns:a16="http://schemas.microsoft.com/office/drawing/2014/main" id="{F2460E4B-30F8-7990-0508-DBADFBF3DD0B}"/>
              </a:ext>
            </a:extLst>
          </p:cNvPr>
          <p:cNvSpPr txBox="1">
            <a:spLocks/>
          </p:cNvSpPr>
          <p:nvPr/>
        </p:nvSpPr>
        <p:spPr>
          <a:xfrm>
            <a:off x="5568285" y="2589132"/>
            <a:ext cx="6623713" cy="2634018"/>
          </a:xfrm>
          <a:prstGeom prst="rect">
            <a:avLst/>
          </a:prstGeom>
          <a:solidFill>
            <a:srgbClr val="632E62">
              <a:lumMod val="20000"/>
              <a:lumOff val="80000"/>
            </a:srgbClr>
          </a:solidFill>
        </p:spPr>
        <p:txBody>
          <a:bodyPr rtlCol="1" anchor="b">
            <a:normAutofit/>
          </a:bodyPr>
          <a:lstStyle>
            <a:lvl1pPr algn="r" rtl="1" eaLnBrk="1" latinLnBrk="0" hangingPunct="1">
              <a:spcBef>
                <a:spcPct val="0"/>
              </a:spcBef>
              <a:buNone/>
              <a:defRPr kumimoji="0" sz="4300" b="0" kern="1200">
                <a:solidFill>
                  <a:schemeClr val="accent1"/>
                </a:solidFill>
                <a:effectLst/>
                <a:latin typeface="Tahoma" panose="020B0604030504040204" pitchFamily="34" charset="0"/>
                <a:ea typeface="Tahoma" panose="020B0604030504040204" pitchFamily="34" charset="0"/>
                <a:cs typeface="Tahoma" panose="020B0604030504040204" pitchFamily="34" charset="0"/>
              </a:defRPr>
            </a:lvl1pPr>
            <a:extLst/>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SA" sz="6000" b="1" i="0" u="none" strike="noStrike" kern="1200" cap="none" spc="0" normalizeH="0" baseline="0" noProof="0" dirty="0">
                <a:ln>
                  <a:solidFill>
                    <a:sysClr val="window" lastClr="FFFFFF"/>
                  </a:solidFill>
                </a:ln>
                <a:solidFill>
                  <a:srgbClr val="92278F">
                    <a:lumMod val="75000"/>
                  </a:srgbClr>
                </a:solidFill>
                <a:effectLst/>
                <a:uLnTx/>
                <a:uFillTx/>
                <a:latin typeface="Tahoma" panose="020B0604030504040204" pitchFamily="34" charset="0"/>
                <a:ea typeface="Tahoma" panose="020B0604030504040204" pitchFamily="34" charset="0"/>
                <a:cs typeface="PT Simple Bold Ruled" panose="02010400000000000000" pitchFamily="2" charset="-78"/>
              </a:rPr>
              <a:t>  القُدْسُ بوصَلَةٌ وَمَجْدٌ</a:t>
            </a:r>
            <a:br>
              <a:rPr kumimoji="0" lang="ar-SA" sz="6000" b="1" i="0" u="none" strike="noStrike" kern="1200" cap="none" spc="0" normalizeH="0" baseline="0" noProof="0" dirty="0">
                <a:ln>
                  <a:solidFill>
                    <a:sysClr val="window" lastClr="FFFFFF"/>
                  </a:solidFill>
                </a:ln>
                <a:solidFill>
                  <a:srgbClr val="92278F">
                    <a:lumMod val="75000"/>
                  </a:srgbClr>
                </a:solidFill>
                <a:effectLst/>
                <a:uLnTx/>
                <a:uFillTx/>
                <a:latin typeface="Tahoma" panose="020B0604030504040204" pitchFamily="34" charset="0"/>
                <a:ea typeface="Tahoma" panose="020B0604030504040204" pitchFamily="34" charset="0"/>
                <a:cs typeface="PT Simple Bold Ruled" panose="02010400000000000000" pitchFamily="2" charset="-78"/>
              </a:rPr>
            </a:br>
            <a:endParaRPr kumimoji="0" lang="ar-SA" sz="6000" b="1" i="0" u="none" strike="noStrike" kern="1200" cap="none" spc="0" normalizeH="0" baseline="0" noProof="0" dirty="0">
              <a:ln>
                <a:solidFill>
                  <a:sysClr val="window" lastClr="FFFFFF"/>
                </a:solidFill>
              </a:ln>
              <a:solidFill>
                <a:srgbClr val="92278F">
                  <a:lumMod val="75000"/>
                </a:srgbClr>
              </a:solidFill>
              <a:effectLst/>
              <a:uLnTx/>
              <a:uFillTx/>
              <a:latin typeface="Tahoma" panose="020B0604030504040204" pitchFamily="34" charset="0"/>
              <a:ea typeface="Tahoma" panose="020B0604030504040204" pitchFamily="34" charset="0"/>
              <a:cs typeface="PT Simple Bold Ruled" panose="02010400000000000000" pitchFamily="2" charset="-78"/>
            </a:endParaRPr>
          </a:p>
        </p:txBody>
      </p:sp>
      <p:sp>
        <p:nvSpPr>
          <p:cNvPr id="13" name="عنصر نائب للنص 3">
            <a:extLst>
              <a:ext uri="{FF2B5EF4-FFF2-40B4-BE49-F238E27FC236}">
                <a16:creationId xmlns:a16="http://schemas.microsoft.com/office/drawing/2014/main" id="{FF3BD7F8-40E1-E4F9-1C7E-7C54D4C738BE}"/>
              </a:ext>
            </a:extLst>
          </p:cNvPr>
          <p:cNvSpPr txBox="1">
            <a:spLocks/>
          </p:cNvSpPr>
          <p:nvPr/>
        </p:nvSpPr>
        <p:spPr>
          <a:xfrm flipH="1">
            <a:off x="7484017" y="4483538"/>
            <a:ext cx="2792251" cy="579782"/>
          </a:xfrm>
          <a:prstGeom prst="rect">
            <a:avLst/>
          </a:prstGeom>
        </p:spPr>
        <p:txBody>
          <a:bodyPr rtlCol="1">
            <a:noAutofit/>
          </a:bodyPr>
          <a:lstStyle>
            <a:lvl1pPr marL="228600" indent="-228600" algn="r" defTabSz="914400" rtl="1" eaLnBrk="1" latinLnBrk="0" hangingPunct="1">
              <a:lnSpc>
                <a:spcPct val="90000"/>
              </a:lnSpc>
              <a:spcBef>
                <a:spcPts val="1800"/>
              </a:spcBef>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600"/>
              </a:spcBef>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marL="0" indent="0" algn="ctr">
              <a:lnSpc>
                <a:spcPct val="107000"/>
              </a:lnSpc>
              <a:spcBef>
                <a:spcPts val="0"/>
              </a:spcBef>
              <a:buFont typeface="Wingdings" panose="05000000000000000000" pitchFamily="2" charset="2"/>
              <a:buNone/>
              <a:defRPr/>
            </a:pPr>
            <a:r>
              <a:rPr lang="ar-SA" sz="2800" b="1" dirty="0">
                <a:solidFill>
                  <a:prstClr val="black"/>
                </a:solidFill>
                <a:latin typeface="Arabic Typesetting" panose="03020402040406030203" pitchFamily="66" charset="-78"/>
                <a:ea typeface="Calibri" panose="020F0502020204030204" pitchFamily="34" charset="0"/>
                <a:cs typeface="DecoType Naskh Variants" panose="02010400000000000000" pitchFamily="2" charset="-78"/>
              </a:rPr>
              <a:t>الجزء</a:t>
            </a:r>
            <a:r>
              <a:rPr lang="ar-SA" sz="2800" b="1" dirty="0">
                <a:solidFill>
                  <a:srgbClr val="C00000"/>
                </a:solidFill>
                <a:latin typeface="Arabic Typesetting" panose="03020402040406030203" pitchFamily="66" charset="-78"/>
                <a:ea typeface="Calibri" panose="020F0502020204030204" pitchFamily="34" charset="0"/>
                <a:cs typeface="DecoType Naskh Variants" panose="02010400000000000000" pitchFamily="2" charset="-78"/>
              </a:rPr>
              <a:t> </a:t>
            </a:r>
            <a:r>
              <a:rPr lang="ar-SA" sz="2800" b="1" dirty="0">
                <a:solidFill>
                  <a:prstClr val="black"/>
                </a:solidFill>
                <a:latin typeface="Arabic Typesetting" panose="03020402040406030203" pitchFamily="66" charset="-78"/>
                <a:ea typeface="Calibri" panose="020F0502020204030204" pitchFamily="34" charset="0"/>
                <a:cs typeface="DecoType Naskh Variants" panose="02010400000000000000" pitchFamily="2" charset="-78"/>
              </a:rPr>
              <a:t>الثاني </a:t>
            </a:r>
            <a:endParaRPr lang="en-US" sz="2800" b="1" dirty="0">
              <a:solidFill>
                <a:prstClr val="black"/>
              </a:solidFill>
              <a:latin typeface="Arabic Typesetting" panose="03020402040406030203" pitchFamily="66" charset="-78"/>
              <a:ea typeface="Calibri" panose="020F0502020204030204" pitchFamily="34" charset="0"/>
              <a:cs typeface="DecoType Naskh Variants" panose="02010400000000000000" pitchFamily="2" charset="-78"/>
            </a:endParaRPr>
          </a:p>
        </p:txBody>
      </p:sp>
      <p:sp>
        <p:nvSpPr>
          <p:cNvPr id="14" name="عنصر نائب للنص 3">
            <a:extLst>
              <a:ext uri="{FF2B5EF4-FFF2-40B4-BE49-F238E27FC236}">
                <a16:creationId xmlns:a16="http://schemas.microsoft.com/office/drawing/2014/main" id="{1738C7D2-4E32-922B-14A0-77577F6A146F}"/>
              </a:ext>
            </a:extLst>
          </p:cNvPr>
          <p:cNvSpPr txBox="1">
            <a:spLocks/>
          </p:cNvSpPr>
          <p:nvPr/>
        </p:nvSpPr>
        <p:spPr>
          <a:xfrm flipH="1">
            <a:off x="9399749" y="1902109"/>
            <a:ext cx="2792251" cy="579782"/>
          </a:xfrm>
          <a:prstGeom prst="rect">
            <a:avLst/>
          </a:prstGeom>
        </p:spPr>
        <p:txBody>
          <a:bodyPr rtlCol="1">
            <a:noAutofit/>
          </a:bodyPr>
          <a:lstStyle>
            <a:lvl1pPr marL="228600" indent="-228600" algn="r" defTabSz="914400" rtl="1" eaLnBrk="1" latinLnBrk="0" hangingPunct="1">
              <a:lnSpc>
                <a:spcPct val="90000"/>
              </a:lnSpc>
              <a:spcBef>
                <a:spcPts val="1800"/>
              </a:spcBef>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600"/>
              </a:spcBef>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marL="0" indent="0" algn="ctr">
              <a:lnSpc>
                <a:spcPct val="107000"/>
              </a:lnSpc>
              <a:spcBef>
                <a:spcPts val="0"/>
              </a:spcBef>
              <a:buFont typeface="Wingdings" panose="05000000000000000000" pitchFamily="2" charset="2"/>
              <a:buNone/>
              <a:defRPr/>
            </a:pPr>
            <a:r>
              <a:rPr lang="ar-SA" sz="2400" b="1" dirty="0">
                <a:solidFill>
                  <a:schemeClr val="accent5">
                    <a:lumMod val="50000"/>
                  </a:schemeClr>
                </a:solidFill>
                <a:latin typeface="Arabic Typesetting" panose="03020402040406030203" pitchFamily="66" charset="-78"/>
                <a:ea typeface="Calibri" panose="020F0502020204030204" pitchFamily="34" charset="0"/>
                <a:cs typeface="DecoType Naskh Variants" panose="02010400000000000000" pitchFamily="2" charset="-78"/>
              </a:rPr>
              <a:t>خاطرة</a:t>
            </a:r>
            <a:endParaRPr lang="en-US" sz="2400" b="1" dirty="0">
              <a:solidFill>
                <a:schemeClr val="accent5">
                  <a:lumMod val="50000"/>
                </a:schemeClr>
              </a:solidFill>
              <a:latin typeface="Arabic Typesetting" panose="03020402040406030203" pitchFamily="66" charset="-78"/>
              <a:ea typeface="Calibri" panose="020F0502020204030204" pitchFamily="34" charset="0"/>
              <a:cs typeface="DecoType Naskh Variants" panose="02010400000000000000" pitchFamily="2" charset="-78"/>
            </a:endParaRPr>
          </a:p>
        </p:txBody>
      </p:sp>
      <p:pic>
        <p:nvPicPr>
          <p:cNvPr id="15" name="صورة 14" descr="صورة تحتوي على نجمة, فن, الرسومات, الإبداع&#10;&#10;تم إنشاء الوصف تلقائياً">
            <a:extLst>
              <a:ext uri="{FF2B5EF4-FFF2-40B4-BE49-F238E27FC236}">
                <a16:creationId xmlns:a16="http://schemas.microsoft.com/office/drawing/2014/main" id="{CA450B1D-0B0B-0D63-4E7B-C5C20A7D8D1A}"/>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16200000">
            <a:off x="8093686" y="3696195"/>
            <a:ext cx="2244235" cy="4398703"/>
          </a:xfrm>
          <a:prstGeom prst="rect">
            <a:avLst/>
          </a:prstGeom>
        </p:spPr>
      </p:pic>
      <p:sp>
        <p:nvSpPr>
          <p:cNvPr id="16" name="قوس كبير أيمن 15">
            <a:extLst>
              <a:ext uri="{FF2B5EF4-FFF2-40B4-BE49-F238E27FC236}">
                <a16:creationId xmlns:a16="http://schemas.microsoft.com/office/drawing/2014/main" id="{0E550D5E-63AD-975D-77F6-60B02F96FCCD}"/>
              </a:ext>
            </a:extLst>
          </p:cNvPr>
          <p:cNvSpPr/>
          <p:nvPr/>
        </p:nvSpPr>
        <p:spPr>
          <a:xfrm>
            <a:off x="11250689" y="1634850"/>
            <a:ext cx="328932" cy="943326"/>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pic>
        <p:nvPicPr>
          <p:cNvPr id="17" name="صورة 16" descr="صورة تحتوي على نجمة, فن, الرسومات, الإبداع&#10;&#10;تم إنشاء الوصف تلقائياً">
            <a:extLst>
              <a:ext uri="{FF2B5EF4-FFF2-40B4-BE49-F238E27FC236}">
                <a16:creationId xmlns:a16="http://schemas.microsoft.com/office/drawing/2014/main" id="{7A65E771-E6B1-D6C6-265C-96D83041D533}"/>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10800000">
            <a:off x="11361642" y="1577956"/>
            <a:ext cx="530441" cy="1000220"/>
          </a:xfrm>
          <a:prstGeom prst="rect">
            <a:avLst/>
          </a:prstGeom>
        </p:spPr>
      </p:pic>
      <p:pic>
        <p:nvPicPr>
          <p:cNvPr id="3" name="عنصر نائب للمحتوى 6">
            <a:extLst>
              <a:ext uri="{FF2B5EF4-FFF2-40B4-BE49-F238E27FC236}">
                <a16:creationId xmlns:a16="http://schemas.microsoft.com/office/drawing/2014/main" id="{59192848-5CBC-18DB-ACCF-F60EA1351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1" y="1634850"/>
            <a:ext cx="5793357" cy="37452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Y2Mate.is - zahrat el madaen-fairuz(ENGLISH translation) فيروز القدس-زهرة المدائن-XrNaPFgyNkE-160k-1658029830289.mp3">
            <a:hlinkClick r:id="" action="ppaction://media"/>
            <a:extLst>
              <a:ext uri="{FF2B5EF4-FFF2-40B4-BE49-F238E27FC236}">
                <a16:creationId xmlns:a16="http://schemas.microsoft.com/office/drawing/2014/main" id="{E686EEFD-F540-FF68-78CB-4DDBAEDA1192}"/>
              </a:ext>
            </a:extLst>
          </p:cNvPr>
          <p:cNvPicPr>
            <a:picLocks noChangeAspect="1"/>
          </p:cNvPicPr>
          <p:nvPr>
            <a:audioFile r:link="rId1"/>
            <p:extLst>
              <p:ext uri="{DAA4B4D4-6D71-4841-9C94-3DE7FCFB9230}">
                <p14:media xmlns:p14="http://schemas.microsoft.com/office/powerpoint/2010/main" r:embed="rId2">
                  <p14:trim st="98995.8592" end="278364.5668"/>
                </p14:media>
              </p:ext>
            </p:extLst>
          </p:nvPr>
        </p:nvPicPr>
        <p:blipFill>
          <a:blip r:embed="rId6"/>
          <a:stretch>
            <a:fillRect/>
          </a:stretch>
        </p:blipFill>
        <p:spPr>
          <a:xfrm>
            <a:off x="687279" y="776647"/>
            <a:ext cx="487363" cy="487363"/>
          </a:xfrm>
          <a:prstGeom prst="rect">
            <a:avLst/>
          </a:prstGeom>
        </p:spPr>
      </p:pic>
      <p:pic>
        <p:nvPicPr>
          <p:cNvPr id="2" name="صورة 1">
            <a:extLst>
              <a:ext uri="{FF2B5EF4-FFF2-40B4-BE49-F238E27FC236}">
                <a16:creationId xmlns:a16="http://schemas.microsoft.com/office/drawing/2014/main" id="{42801DDD-5589-8E40-EA16-CE7D88B28E28}"/>
              </a:ext>
            </a:extLst>
          </p:cNvPr>
          <p:cNvPicPr>
            <a:picLocks noChangeAspect="1"/>
          </p:cNvPicPr>
          <p:nvPr/>
        </p:nvPicPr>
        <p:blipFill>
          <a:blip r:embed="rId7">
            <a:alphaModFix am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t="35134"/>
          <a:stretch/>
        </p:blipFill>
        <p:spPr>
          <a:xfrm>
            <a:off x="-138832" y="4483538"/>
            <a:ext cx="5707117" cy="2018749"/>
          </a:xfrm>
          <a:prstGeom prst="ellipse">
            <a:avLst/>
          </a:prstGeom>
          <a:ln>
            <a:noFill/>
          </a:ln>
          <a:effectLst>
            <a:softEdge rad="112500"/>
          </a:effectLst>
        </p:spPr>
      </p:pic>
    </p:spTree>
    <p:extLst>
      <p:ext uri="{BB962C8B-B14F-4D97-AF65-F5344CB8AC3E}">
        <p14:creationId xmlns:p14="http://schemas.microsoft.com/office/powerpoint/2010/main" val="232469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E9ECF-A26D-C27D-30A9-91CE8C6A438C}"/>
            </a:ext>
          </a:extLst>
        </p:cNvPr>
        <p:cNvGrpSpPr/>
        <p:nvPr/>
      </p:nvGrpSpPr>
      <p:grpSpPr>
        <a:xfrm>
          <a:off x="0" y="0"/>
          <a:ext cx="0" cy="0"/>
          <a:chOff x="0" y="0"/>
          <a:chExt cx="0" cy="0"/>
        </a:xfrm>
      </p:grpSpPr>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579BCF6D-B8EA-53BB-9822-1F405B272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1064" y="950677"/>
            <a:ext cx="1382305" cy="2709319"/>
          </a:xfrm>
          <a:prstGeom prst="rect">
            <a:avLst/>
          </a:prstGeom>
        </p:spPr>
      </p:pic>
      <p:sp>
        <p:nvSpPr>
          <p:cNvPr id="2" name="عنصر نائب للمحتوى 13">
            <a:extLst>
              <a:ext uri="{FF2B5EF4-FFF2-40B4-BE49-F238E27FC236}">
                <a16:creationId xmlns:a16="http://schemas.microsoft.com/office/drawing/2014/main" id="{74274F05-F5B9-428D-D817-8A27B034DB58}"/>
              </a:ext>
            </a:extLst>
          </p:cNvPr>
          <p:cNvSpPr>
            <a:spLocks noGrp="1"/>
          </p:cNvSpPr>
          <p:nvPr>
            <p:ph idx="1"/>
          </p:nvPr>
        </p:nvSpPr>
        <p:spPr>
          <a:xfrm flipH="1">
            <a:off x="2148660" y="1342103"/>
            <a:ext cx="8720134" cy="2389239"/>
          </a:xfrm>
        </p:spPr>
        <p:txBody>
          <a:bodyPr rtlCol="1">
            <a:normAutofit fontScale="85000" lnSpcReduction="20000"/>
          </a:bodyPr>
          <a:lstStyle/>
          <a:p>
            <a:pPr marL="0" indent="0" algn="just">
              <a:lnSpc>
                <a:spcPct val="150000"/>
              </a:lnSpc>
              <a:buNone/>
            </a:pPr>
            <a:r>
              <a:rPr lang="ar-SA" b="1" cap="all" spc="50" dirty="0">
                <a:latin typeface="Simplified Arabic" panose="02020603050405020304" pitchFamily="18" charset="-78"/>
                <a:ea typeface="Tahoma" panose="020B0604030504040204" pitchFamily="34" charset="0"/>
              </a:rPr>
              <a:t> </a:t>
            </a:r>
            <a:r>
              <a:rPr lang="ar-SA" sz="3000" b="1" cap="all" spc="50" dirty="0">
                <a:latin typeface="Simplified Arabic" panose="02020603050405020304" pitchFamily="18" charset="-78"/>
                <a:ea typeface="Tahoma" panose="020B0604030504040204" pitchFamily="34" charset="0"/>
              </a:rPr>
              <a:t>  </a:t>
            </a:r>
            <a:endParaRPr lang="ar-SA" cap="all" spc="50" dirty="0">
              <a:latin typeface="Simplified Arabic" panose="02020603050405020304" pitchFamily="18" charset="-78"/>
              <a:ea typeface="Tahoma" panose="020B0604030504040204" pitchFamily="34" charset="0"/>
            </a:endParaRPr>
          </a:p>
          <a:p>
            <a:pPr marL="0" indent="0" algn="just">
              <a:lnSpc>
                <a:spcPct val="150000"/>
              </a:lnSpc>
              <a:buNone/>
            </a:pPr>
            <a:r>
              <a:rPr lang="ar-SA" cap="all" spc="50" dirty="0">
                <a:latin typeface="Simplified Arabic" panose="02020603050405020304" pitchFamily="18" charset="-78"/>
                <a:ea typeface="Tahoma" panose="020B0604030504040204" pitchFamily="34" charset="0"/>
              </a:rPr>
              <a:t>    تاريخٌ يشعرُ بالحرج أمامَ القدس؛ لأنّها أكبرُ من أن يتجاوزَها،</a:t>
            </a:r>
          </a:p>
          <a:p>
            <a:pPr marL="0" indent="0" algn="just">
              <a:lnSpc>
                <a:spcPct val="150000"/>
              </a:lnSpc>
              <a:buNone/>
            </a:pPr>
            <a:r>
              <a:rPr lang="ar-SA" cap="all" spc="50" dirty="0">
                <a:latin typeface="Simplified Arabic" panose="02020603050405020304" pitchFamily="18" charset="-78"/>
                <a:ea typeface="Tahoma" panose="020B0604030504040204" pitchFamily="34" charset="0"/>
              </a:rPr>
              <a:t>   ولغةٌ تشعرُ بالقصورِ أمام القدس؛ لأنَّها تُكتَبُ خارجَ حدودِ عبارتِها،</a:t>
            </a:r>
          </a:p>
          <a:p>
            <a:pPr marL="0" indent="0" algn="just">
              <a:lnSpc>
                <a:spcPct val="150000"/>
              </a:lnSpc>
              <a:buNone/>
            </a:pPr>
            <a:r>
              <a:rPr lang="ar-SA" cap="all" spc="50" dirty="0">
                <a:latin typeface="Simplified Arabic" panose="02020603050405020304" pitchFamily="18" charset="-78"/>
                <a:ea typeface="Tahoma" panose="020B0604030504040204" pitchFamily="34" charset="0"/>
              </a:rPr>
              <a:t>   وأمّةٌ ينبغي أن تجلد ذاتها أمام القدس؛ لأنّها أضاعت </a:t>
            </a:r>
            <a:r>
              <a:rPr lang="ar-SA" cap="all" spc="50" dirty="0" err="1">
                <a:latin typeface="Simplified Arabic" panose="02020603050405020304" pitchFamily="18" charset="-78"/>
                <a:ea typeface="Tahoma" panose="020B0604030504040204" pitchFamily="34" charset="0"/>
              </a:rPr>
              <a:t>فردوسها</a:t>
            </a:r>
            <a:r>
              <a:rPr lang="ar-SA" cap="all" spc="50" dirty="0">
                <a:latin typeface="Simplified Arabic" panose="02020603050405020304" pitchFamily="18" charset="-78"/>
                <a:ea typeface="Tahoma" panose="020B0604030504040204" pitchFamily="34" charset="0"/>
              </a:rPr>
              <a:t>. </a:t>
            </a:r>
          </a:p>
        </p:txBody>
      </p:sp>
      <p:sp>
        <p:nvSpPr>
          <p:cNvPr id="8" name="العنوان 12">
            <a:extLst>
              <a:ext uri="{FF2B5EF4-FFF2-40B4-BE49-F238E27FC236}">
                <a16:creationId xmlns:a16="http://schemas.microsoft.com/office/drawing/2014/main" id="{087B3C2C-987B-2CB6-09EA-99E86D89D15A}"/>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A8D419AB-33C9-C7B7-9370-F0E2B9D1C768}"/>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64BCBF57-63E2-9A4B-BF71-217A86060EB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165503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4CF99-5EF7-CC4F-A1BB-266D292093F1}"/>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9FDDE655-3F99-8BBF-1A7C-436CFE3192F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99F63932-ED8F-492A-8426-99D875B3D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73300093-834D-0D7F-85F4-91366A82E81D}"/>
              </a:ext>
            </a:extLst>
          </p:cNvPr>
          <p:cNvSpPr txBox="1">
            <a:spLocks/>
          </p:cNvSpPr>
          <p:nvPr/>
        </p:nvSpPr>
        <p:spPr>
          <a:xfrm flipH="1">
            <a:off x="1167653" y="599627"/>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36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إطلالة التاريخ</a:t>
            </a:r>
            <a:endParaRPr kumimoji="0" lang="ar-SA" sz="36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97ED9944-871E-1DC6-8BC3-93779B820FD5}"/>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A86E1F47-80EF-4C1F-4AE7-11DE71A94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71F09F16-E8C8-38B2-8C4B-78564C6B13B1}"/>
              </a:ext>
            </a:extLst>
          </p:cNvPr>
          <p:cNvSpPr>
            <a:spLocks noGrp="1"/>
          </p:cNvSpPr>
          <p:nvPr>
            <p:ph idx="1"/>
          </p:nvPr>
        </p:nvSpPr>
        <p:spPr>
          <a:xfrm flipH="1">
            <a:off x="3352828" y="2043325"/>
            <a:ext cx="7781942" cy="4185883"/>
          </a:xfrm>
        </p:spPr>
        <p:txBody>
          <a:bodyPr rtlCol="1">
            <a:normAutofit/>
          </a:bodyPr>
          <a:lstStyle/>
          <a:p>
            <a:pPr marL="0" indent="0" algn="just">
              <a:lnSpc>
                <a:spcPct val="150000"/>
              </a:lnSpc>
              <a:buNone/>
            </a:pPr>
            <a:r>
              <a:rPr lang="ar-JO" sz="2400" cap="all" spc="50" dirty="0">
                <a:latin typeface="Simplified Arabic" panose="02020603050405020304" pitchFamily="18" charset="-78"/>
                <a:ea typeface="Tahoma" panose="020B0604030504040204" pitchFamily="34" charset="0"/>
              </a:rPr>
              <a:t> </a:t>
            </a:r>
            <a:r>
              <a:rPr lang="ar-SA" sz="2400" cap="all" spc="50" dirty="0">
                <a:latin typeface="Simplified Arabic" panose="02020603050405020304" pitchFamily="18" charset="-78"/>
                <a:ea typeface="Tahoma" panose="020B0604030504040204" pitchFamily="34" charset="0"/>
              </a:rPr>
              <a:t>    </a:t>
            </a:r>
            <a:r>
              <a:rPr lang="ar-SA" cap="all" spc="50" dirty="0">
                <a:latin typeface="Simplified Arabic" panose="02020603050405020304" pitchFamily="18" charset="-78"/>
                <a:ea typeface="Tahoma" panose="020B0604030504040204" pitchFamily="34" charset="0"/>
              </a:rPr>
              <a:t>في القدس يطلّ التاريخ ساطعاً بحقائقه التي لا يخالطها الشكّ، ولا تزيّفُها الخرافات ولا الأساطير. أسواقُها تنبئ بالحقيقة، ونقوشُها تقطع قول كلِّ مدّعٍ، وتكذّبُ كلّ أفّاك، فتتجلّى القدس مدينةً عربيّةً مؤمنةً إلى أن يرثَ الله الأرض ومن عليها.</a:t>
            </a:r>
          </a:p>
        </p:txBody>
      </p:sp>
      <p:sp>
        <p:nvSpPr>
          <p:cNvPr id="6" name="قوس كبير أيمن 5">
            <a:extLst>
              <a:ext uri="{FF2B5EF4-FFF2-40B4-BE49-F238E27FC236}">
                <a16:creationId xmlns:a16="http://schemas.microsoft.com/office/drawing/2014/main" id="{ED05098C-DA88-714F-A616-9E11EC9A3B67}"/>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920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E6453-E6BB-B245-9C4B-C03B5EF09A47}"/>
            </a:ext>
          </a:extLst>
        </p:cNvPr>
        <p:cNvGrpSpPr/>
        <p:nvPr/>
      </p:nvGrpSpPr>
      <p:grpSpPr>
        <a:xfrm>
          <a:off x="0" y="0"/>
          <a:ext cx="0" cy="0"/>
          <a:chOff x="0" y="0"/>
          <a:chExt cx="0" cy="0"/>
        </a:xfrm>
      </p:grpSpPr>
      <p:pic>
        <p:nvPicPr>
          <p:cNvPr id="9" name="صورة 8" descr="صورة تحتوي على نجمة, فن, الرسومات, الإبداع&#10;&#10;تم إنشاء الوصف تلقائياً">
            <a:extLst>
              <a:ext uri="{FF2B5EF4-FFF2-40B4-BE49-F238E27FC236}">
                <a16:creationId xmlns:a16="http://schemas.microsoft.com/office/drawing/2014/main" id="{2D82CBB1-E648-487D-437C-C8A5CE547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38535" y="5023582"/>
            <a:ext cx="588201" cy="868282"/>
          </a:xfrm>
          <a:prstGeom prst="rect">
            <a:avLst/>
          </a:prstGeom>
        </p:spPr>
      </p:pic>
      <p:pic>
        <p:nvPicPr>
          <p:cNvPr id="4" name="صورة 3" descr="صورة تحتوي على نجمة, فن, الرسومات, الإبداع&#10;&#10;تم إنشاء الوصف تلقائياً">
            <a:extLst>
              <a:ext uri="{FF2B5EF4-FFF2-40B4-BE49-F238E27FC236}">
                <a16:creationId xmlns:a16="http://schemas.microsoft.com/office/drawing/2014/main" id="{71A3A84C-96DC-9FA0-F390-1AA2EE0BA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620807">
            <a:off x="416570" y="3876307"/>
            <a:ext cx="588201" cy="868282"/>
          </a:xfrm>
          <a:prstGeom prst="rect">
            <a:avLst/>
          </a:prstGeom>
        </p:spPr>
      </p:pic>
      <p:pic>
        <p:nvPicPr>
          <p:cNvPr id="3" name="عنصر نائب للمحتوى 12" descr="صورة تحتوي على فن, شكل&#10;&#10;تم إنشاء الوصف تلقائياً">
            <a:extLst>
              <a:ext uri="{FF2B5EF4-FFF2-40B4-BE49-F238E27FC236}">
                <a16:creationId xmlns:a16="http://schemas.microsoft.com/office/drawing/2014/main" id="{439F37C7-F04F-3B83-EF8D-E9BD97ABA2D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8570632" y="-2107679"/>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E1D81474-93DC-5E8A-DA7D-A7217581E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E588E00A-6991-F9CF-05AB-FE93E8363967}"/>
              </a:ext>
            </a:extLst>
          </p:cNvPr>
          <p:cNvSpPr>
            <a:spLocks noGrp="1"/>
          </p:cNvSpPr>
          <p:nvPr>
            <p:ph idx="1"/>
          </p:nvPr>
        </p:nvSpPr>
        <p:spPr>
          <a:xfrm flipH="1">
            <a:off x="1626948" y="1271936"/>
            <a:ext cx="9561235" cy="4858956"/>
          </a:xfrm>
        </p:spPr>
        <p:txBody>
          <a:bodyPr rtlCol="1">
            <a:noAutofit/>
          </a:bodyPr>
          <a:lstStyle/>
          <a:p>
            <a:pPr marL="0" indent="0" algn="just">
              <a:buNone/>
            </a:pPr>
            <a:r>
              <a:rPr lang="ar-SA" sz="2400" b="1" cap="all" spc="50" dirty="0">
                <a:solidFill>
                  <a:schemeClr val="accent5">
                    <a:lumMod val="50000"/>
                  </a:schemeClr>
                </a:solidFill>
                <a:latin typeface="Simplified Arabic" panose="02020603050405020304" pitchFamily="18" charset="-78"/>
                <a:ea typeface="Tahoma" panose="020B0604030504040204" pitchFamily="34" charset="0"/>
              </a:rPr>
              <a:t>1</a:t>
            </a:r>
            <a:r>
              <a:rPr lang="ar-SA" sz="2400" b="1" cap="all" spc="50" dirty="0">
                <a:latin typeface="Simplified Arabic" panose="02020603050405020304" pitchFamily="18" charset="-78"/>
                <a:ea typeface="Tahoma" panose="020B0604030504040204" pitchFamily="34" charset="0"/>
              </a:rPr>
              <a:t>- كيف يجلّي التاريخُ حقيقة القدس مدينةً عربيّةً مؤمنةً؟</a:t>
            </a:r>
          </a:p>
          <a:p>
            <a:pPr marL="0" indent="0" algn="just">
              <a:buNone/>
            </a:pPr>
            <a:r>
              <a:rPr lang="ar-SA" sz="2000" cap="all" spc="50" dirty="0">
                <a:latin typeface="Simplified Arabic" panose="02020603050405020304" pitchFamily="18" charset="-78"/>
                <a:ea typeface="Tahoma" panose="020B0604030504040204" pitchFamily="34" charset="0"/>
              </a:rPr>
              <a:t> من خلال الحقائق التاريخيّة الواضحة، ومعالمها الباقية كالأسواق والنقوش القديمة.</a:t>
            </a:r>
          </a:p>
          <a:p>
            <a:pPr marL="0" indent="0" algn="just">
              <a:buNone/>
            </a:pPr>
            <a:r>
              <a:rPr lang="ar-SA" sz="2400" cap="all" spc="50" dirty="0">
                <a:latin typeface="Simplified Arabic" panose="02020603050405020304" pitchFamily="18" charset="-78"/>
                <a:ea typeface="Tahoma" panose="020B0604030504040204" pitchFamily="34" charset="0"/>
              </a:rPr>
              <a:t>2</a:t>
            </a:r>
            <a:r>
              <a:rPr lang="ar-SA" sz="2400" b="1" cap="all" spc="50" dirty="0">
                <a:latin typeface="Simplified Arabic" panose="02020603050405020304" pitchFamily="18" charset="-78"/>
                <a:ea typeface="Tahoma" panose="020B0604030504040204" pitchFamily="34" charset="0"/>
              </a:rPr>
              <a:t>- نستخرج من الفقرة: </a:t>
            </a:r>
          </a:p>
          <a:p>
            <a:pPr marL="0" indent="0" algn="just">
              <a:buNone/>
            </a:pPr>
            <a:r>
              <a:rPr lang="ar-SA" sz="24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-كلمة فيها إبدال.                                          مدّع</a:t>
            </a:r>
          </a:p>
          <a:p>
            <a:pPr marL="0" indent="0" algn="just">
              <a:buNone/>
            </a:pPr>
            <a:r>
              <a:rPr lang="ar-SA" sz="2000" cap="all" spc="50" dirty="0">
                <a:latin typeface="Simplified Arabic" panose="02020603050405020304" pitchFamily="18" charset="-78"/>
                <a:ea typeface="Tahoma" panose="020B0604030504040204" pitchFamily="34" charset="0"/>
              </a:rPr>
              <a:t> - كلمة فيها إعلال.                                         حقائق/  تتجلّى  </a:t>
            </a:r>
          </a:p>
          <a:p>
            <a:pPr marL="0" indent="0" algn="just">
              <a:buNone/>
            </a:pPr>
            <a:r>
              <a:rPr lang="ar-SA" sz="2000" cap="all" spc="50" dirty="0">
                <a:latin typeface="Simplified Arabic" panose="02020603050405020304" pitchFamily="18" charset="-78"/>
                <a:ea typeface="Tahoma" panose="020B0604030504040204" pitchFamily="34" charset="0"/>
              </a:rPr>
              <a:t> - كلمة على وزن يعل.                                      يرث</a:t>
            </a:r>
          </a:p>
          <a:p>
            <a:pPr marL="0" indent="0" algn="just">
              <a:buNone/>
            </a:pPr>
            <a:r>
              <a:rPr lang="ar-SA" sz="2000" cap="all" spc="50" dirty="0">
                <a:latin typeface="Simplified Arabic" panose="02020603050405020304" pitchFamily="18" charset="-78"/>
                <a:ea typeface="Tahoma" panose="020B0604030504040204" pitchFamily="34" charset="0"/>
              </a:rPr>
              <a:t>- عبارة تعني: لا تترك مجالاً لكلام مفترٍ.                   (تقطع قول كلّ مدّعٍ).</a:t>
            </a:r>
          </a:p>
          <a:p>
            <a:pPr marL="0" indent="0" algn="just">
              <a:buNone/>
            </a:pPr>
            <a:r>
              <a:rPr lang="ar-SA" sz="2400" cap="all" spc="50" dirty="0">
                <a:latin typeface="Simplified Arabic" panose="02020603050405020304" pitchFamily="18" charset="-78"/>
                <a:ea typeface="Tahoma" panose="020B0604030504040204" pitchFamily="34" charset="0"/>
              </a:rPr>
              <a:t> </a:t>
            </a:r>
          </a:p>
          <a:p>
            <a:pPr marL="0" indent="0" algn="just">
              <a:buNone/>
            </a:pPr>
            <a:endParaRPr lang="ar-SA" sz="2400" b="1" cap="all" spc="50" dirty="0">
              <a:solidFill>
                <a:schemeClr val="accent5">
                  <a:lumMod val="50000"/>
                </a:schemeClr>
              </a:solidFill>
              <a:latin typeface="Simplified Arabic" panose="02020603050405020304" pitchFamily="18" charset="-78"/>
              <a:ea typeface="Tahoma" panose="020B0604030504040204" pitchFamily="34" charset="0"/>
            </a:endParaRPr>
          </a:p>
        </p:txBody>
      </p:sp>
      <p:sp>
        <p:nvSpPr>
          <p:cNvPr id="8" name="العنوان 12">
            <a:extLst>
              <a:ext uri="{FF2B5EF4-FFF2-40B4-BE49-F238E27FC236}">
                <a16:creationId xmlns:a16="http://schemas.microsoft.com/office/drawing/2014/main" id="{D8FA49B1-A80C-E9F1-0CF0-C20480D35B4F}"/>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CE911CA9-8DCA-668C-3D6B-1694687BA010}"/>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FAF4F8D5-ACEF-30E9-171C-EAA7AFC5FF2A}"/>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1560764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BF6EB-167B-6834-5343-9906ACA46560}"/>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B27FAF7C-8087-E4A3-EDF9-79FBE493EB7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F4A751A0-0FAD-501D-C241-2515DF37D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AF5AE965-8627-80D9-49B4-4D0F404C4CFA}"/>
              </a:ext>
            </a:extLst>
          </p:cNvPr>
          <p:cNvSpPr txBox="1">
            <a:spLocks/>
          </p:cNvSpPr>
          <p:nvPr/>
        </p:nvSpPr>
        <p:spPr>
          <a:xfrm flipH="1">
            <a:off x="1104895" y="550115"/>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36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القدس واللغة</a:t>
            </a: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3B6A1039-0373-3C5C-D76F-39CCCFDB9F43}"/>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956C2293-D5E4-A21B-3E33-E201A62C0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3DCD1B64-802D-8F2D-25BE-8CC26CBF3FF6}"/>
              </a:ext>
            </a:extLst>
          </p:cNvPr>
          <p:cNvSpPr>
            <a:spLocks noGrp="1"/>
          </p:cNvSpPr>
          <p:nvPr>
            <p:ph idx="1"/>
          </p:nvPr>
        </p:nvSpPr>
        <p:spPr>
          <a:xfrm flipH="1">
            <a:off x="3989292" y="1626083"/>
            <a:ext cx="7096285" cy="4048575"/>
          </a:xfrm>
        </p:spPr>
        <p:txBody>
          <a:bodyPr rtlCol="1">
            <a:normAutofit/>
          </a:bodyPr>
          <a:lstStyle/>
          <a:p>
            <a:pPr marL="0" indent="0" algn="just">
              <a:lnSpc>
                <a:spcPct val="150000"/>
              </a:lnSpc>
              <a:buNone/>
            </a:pPr>
            <a:r>
              <a:rPr lang="ar-JO" sz="2400" cap="all" spc="50" dirty="0">
                <a:latin typeface="Simplified Arabic" panose="02020603050405020304" pitchFamily="18" charset="-78"/>
                <a:ea typeface="Tahoma" panose="020B0604030504040204" pitchFamily="34" charset="0"/>
              </a:rPr>
              <a:t> </a:t>
            </a:r>
            <a:r>
              <a:rPr lang="ar-SA" sz="2400" cap="all" spc="50" dirty="0">
                <a:latin typeface="Simplified Arabic" panose="02020603050405020304" pitchFamily="18" charset="-78"/>
                <a:ea typeface="Tahoma" panose="020B0604030504040204" pitchFamily="34" charset="0"/>
              </a:rPr>
              <a:t>   </a:t>
            </a:r>
            <a:r>
              <a:rPr lang="ar-SA" cap="all" spc="50" dirty="0">
                <a:latin typeface="Simplified Arabic" panose="02020603050405020304" pitchFamily="18" charset="-78"/>
                <a:ea typeface="Tahoma" panose="020B0604030504040204" pitchFamily="34" charset="0"/>
              </a:rPr>
              <a:t> إنّها القدس، اسمٌ لا تحدّه دِلالة، ولا تتّسعُ لفضاءاتِه بلاغةٌ، ولا ينهضُ للتعبير عنه كثيرٌ من مفرداتنا القاصرة، فهي لغتنا الأصيلة، وحروفُها أبجديّتنا التي ترفض المساومة، وكلُّ مفردة خارج معجم القدس أعجميّةٌ لا متّسع لها في الوعي، ولا مكان لها في الذاكرة.</a:t>
            </a:r>
            <a:endParaRPr lang="ar-SA" sz="2400" cap="all" spc="50" dirty="0">
              <a:latin typeface="Simplified Arabic" panose="02020603050405020304" pitchFamily="18" charset="-78"/>
              <a:ea typeface="Tahoma" panose="020B0604030504040204" pitchFamily="34" charset="0"/>
            </a:endParaRPr>
          </a:p>
        </p:txBody>
      </p:sp>
      <p:sp>
        <p:nvSpPr>
          <p:cNvPr id="6" name="قوس كبير أيمن 5">
            <a:extLst>
              <a:ext uri="{FF2B5EF4-FFF2-40B4-BE49-F238E27FC236}">
                <a16:creationId xmlns:a16="http://schemas.microsoft.com/office/drawing/2014/main" id="{DEF060AE-17BF-4E87-FB8B-1DBBE0FFE65F}"/>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4213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60E07-A695-2483-8DF0-AC46B57910E3}"/>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EC8FD2CD-B77C-DF0D-701E-A31539967E5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04E8D722-2A9F-D26B-4AA5-FF12F0827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F7FBAF30-9F71-A085-4DAE-D9D70DB45408}"/>
              </a:ext>
            </a:extLst>
          </p:cNvPr>
          <p:cNvSpPr txBox="1">
            <a:spLocks/>
          </p:cNvSpPr>
          <p:nvPr/>
        </p:nvSpPr>
        <p:spPr>
          <a:xfrm flipH="1">
            <a:off x="1104900" y="640487"/>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36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القدس واللغة</a:t>
            </a: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D67ADA1D-3041-6718-5B34-80E70F28E01D}"/>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577745" y="3695828"/>
            <a:ext cx="2414840" cy="3783726"/>
          </a:xfrm>
          <a:prstGeom prst="rect">
            <a:avLst/>
          </a:prstGeom>
        </p:spPr>
      </p:pic>
      <p:pic>
        <p:nvPicPr>
          <p:cNvPr id="5" name="عنصر نائب للمحتوى 6">
            <a:extLst>
              <a:ext uri="{FF2B5EF4-FFF2-40B4-BE49-F238E27FC236}">
                <a16:creationId xmlns:a16="http://schemas.microsoft.com/office/drawing/2014/main" id="{9F5EA4D7-EF1A-8B43-5AAB-28DF3A82B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93" y="1626083"/>
            <a:ext cx="2763190" cy="3793980"/>
          </a:xfrm>
          <a:prstGeom prst="rect">
            <a:avLst/>
          </a:prstGeom>
          <a:ln>
            <a:noFill/>
          </a:ln>
          <a:effectLst>
            <a:softEdge rad="112500"/>
          </a:effectLst>
        </p:spPr>
      </p:pic>
      <p:sp>
        <p:nvSpPr>
          <p:cNvPr id="4" name="عنصر نائب للمحتوى 13">
            <a:extLst>
              <a:ext uri="{FF2B5EF4-FFF2-40B4-BE49-F238E27FC236}">
                <a16:creationId xmlns:a16="http://schemas.microsoft.com/office/drawing/2014/main" id="{4FB800FC-BA41-9AF5-5C18-64AB6F36F619}"/>
              </a:ext>
            </a:extLst>
          </p:cNvPr>
          <p:cNvSpPr txBox="1">
            <a:spLocks/>
          </p:cNvSpPr>
          <p:nvPr/>
        </p:nvSpPr>
        <p:spPr>
          <a:xfrm flipH="1">
            <a:off x="2662197" y="1437937"/>
            <a:ext cx="8720134" cy="324742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ar-SA" sz="2400" b="1" cap="all" spc="50" dirty="0">
                <a:solidFill>
                  <a:srgbClr val="F4E7ED">
                    <a:lumMod val="50000"/>
                  </a:srgbClr>
                </a:solidFill>
                <a:latin typeface="Simplified Arabic" panose="02020603050405020304" pitchFamily="18" charset="-78"/>
                <a:ea typeface="Tahoma" panose="020B0604030504040204" pitchFamily="34" charset="0"/>
              </a:rPr>
              <a:t>   </a:t>
            </a:r>
            <a:endParaRPr lang="ar-SA" sz="2400" cap="all" spc="50" dirty="0">
              <a:solidFill>
                <a:srgbClr val="F4E7ED">
                  <a:lumMod val="50000"/>
                </a:srgbClr>
              </a:solidFill>
              <a:latin typeface="Simplified Arabic" panose="02020603050405020304" pitchFamily="18" charset="-78"/>
              <a:ea typeface="Tahoma" panose="020B0604030504040204" pitchFamily="34" charset="0"/>
            </a:endParaRPr>
          </a:p>
          <a:p>
            <a:pPr marL="0" indent="0" algn="just">
              <a:lnSpc>
                <a:spcPct val="150000"/>
              </a:lnSpc>
              <a:buFont typeface="Arial" panose="020B0604020202020204" pitchFamily="34" charset="0"/>
              <a:buNone/>
            </a:pPr>
            <a:r>
              <a:rPr lang="ar-SA" sz="2400" b="1" cap="all" spc="50" dirty="0">
                <a:solidFill>
                  <a:srgbClr val="F4E7ED">
                    <a:lumMod val="50000"/>
                  </a:srgbClr>
                </a:solidFill>
                <a:latin typeface="Simplified Arabic" panose="02020603050405020304" pitchFamily="18" charset="-78"/>
                <a:ea typeface="Tahoma" panose="020B0604030504040204" pitchFamily="34" charset="0"/>
              </a:rPr>
              <a:t>   </a:t>
            </a:r>
            <a:r>
              <a:rPr lang="ar-SA" sz="2400" b="1" cap="all" spc="50" dirty="0">
                <a:latin typeface="Simplified Arabic" panose="02020603050405020304" pitchFamily="18" charset="-78"/>
                <a:ea typeface="Tahoma" panose="020B0604030504040204" pitchFamily="34" charset="0"/>
              </a:rPr>
              <a:t>لماذا تقف اللغة عاجزة قاصرة أمام اسم القدس؟</a:t>
            </a:r>
          </a:p>
          <a:p>
            <a:pPr algn="just">
              <a:lnSpc>
                <a:spcPct val="150000"/>
              </a:lnSpc>
              <a:buFontTx/>
              <a:buChar char="-"/>
            </a:pPr>
            <a:r>
              <a:rPr lang="ar-SA" sz="2400" cap="all" spc="50" dirty="0">
                <a:latin typeface="Simplified Arabic" panose="02020603050405020304" pitchFamily="18" charset="-78"/>
                <a:ea typeface="Tahoma" panose="020B0604030504040204" pitchFamily="34" charset="0"/>
              </a:rPr>
              <a:t>لأنّ دلالتَهُ ومعناه أعمقُ من مجرّد كلمة من ثلاثة أحرف قاف ودال وسين.</a:t>
            </a:r>
          </a:p>
          <a:p>
            <a:pPr marL="0" indent="0" algn="just">
              <a:lnSpc>
                <a:spcPct val="150000"/>
              </a:lnSpc>
              <a:buFont typeface="Arial" panose="020B0604020202020204" pitchFamily="34" charset="0"/>
              <a:buNone/>
            </a:pPr>
            <a:r>
              <a:rPr lang="ar-SA" sz="2400" cap="all" spc="50" dirty="0">
                <a:latin typeface="Simplified Arabic" panose="02020603050405020304" pitchFamily="18" charset="-78"/>
                <a:ea typeface="Tahoma" panose="020B0604030504040204" pitchFamily="34" charset="0"/>
              </a:rPr>
              <a:t>- ولأنّ مساحاتِ الاسم وفضاءاتِه أوسعُ من بلاغة اللغة وتعبيرِها.</a:t>
            </a:r>
          </a:p>
          <a:p>
            <a:pPr marL="0" indent="0" algn="just">
              <a:lnSpc>
                <a:spcPct val="150000"/>
              </a:lnSpc>
              <a:buFont typeface="Arial" panose="020B0604020202020204" pitchFamily="34" charset="0"/>
              <a:buNone/>
            </a:pPr>
            <a:r>
              <a:rPr lang="ar-SA" sz="2400" cap="all" spc="50" dirty="0">
                <a:latin typeface="Simplified Arabic" panose="02020603050405020304" pitchFamily="18" charset="-78"/>
                <a:ea typeface="Tahoma" panose="020B0604030504040204" pitchFamily="34" charset="0"/>
              </a:rPr>
              <a:t>- بل لأنّ القدسَ هي اللغة الأصيلة، والأبجديّة الحرّة.</a:t>
            </a:r>
          </a:p>
        </p:txBody>
      </p:sp>
    </p:spTree>
    <p:extLst>
      <p:ext uri="{BB962C8B-B14F-4D97-AF65-F5344CB8AC3E}">
        <p14:creationId xmlns:p14="http://schemas.microsoft.com/office/powerpoint/2010/main" val="2206476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4924-22E4-9AB2-8124-3C9C1624F2CE}"/>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96B8DE6C-E32D-4091-A9D7-8631AED52FED}"/>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9103684" y="-1034382"/>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234702F2-A45A-BEE8-C3CA-276CD8BF6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22A4DCC3-B505-C77B-86DE-FC241549E812}"/>
              </a:ext>
            </a:extLst>
          </p:cNvPr>
          <p:cNvSpPr txBox="1">
            <a:spLocks/>
          </p:cNvSpPr>
          <p:nvPr/>
        </p:nvSpPr>
        <p:spPr>
          <a:xfrm flipH="1">
            <a:off x="1104900" y="571123"/>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36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طيّ الشغاف</a:t>
            </a:r>
            <a:endParaRPr kumimoji="0" lang="ar-SA" sz="36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5D0C947D-D15C-2FCE-FEC5-D3E8A69C00AC}"/>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2E7EEDB9-82F0-A55F-8A7B-C81057CB5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F2AAD107-FDD3-8CE5-1ECC-553CF34FB90A}"/>
              </a:ext>
            </a:extLst>
          </p:cNvPr>
          <p:cNvSpPr>
            <a:spLocks noGrp="1"/>
          </p:cNvSpPr>
          <p:nvPr>
            <p:ph idx="1"/>
          </p:nvPr>
        </p:nvSpPr>
        <p:spPr>
          <a:xfrm flipH="1">
            <a:off x="3576591" y="1623856"/>
            <a:ext cx="7664465" cy="4765752"/>
          </a:xfrm>
        </p:spPr>
        <p:txBody>
          <a:bodyPr rtlCol="1">
            <a:normAutofit fontScale="92500" lnSpcReduction="10000"/>
          </a:bodyPr>
          <a:lstStyle/>
          <a:p>
            <a:pPr marL="0" indent="0" algn="just">
              <a:lnSpc>
                <a:spcPct val="150000"/>
              </a:lnSpc>
              <a:buNone/>
            </a:pPr>
            <a:r>
              <a:rPr lang="ar-JO" sz="2400" cap="all" spc="50" dirty="0">
                <a:latin typeface="Simplified Arabic" panose="02020603050405020304" pitchFamily="18" charset="-78"/>
                <a:ea typeface="Tahoma" panose="020B0604030504040204" pitchFamily="34" charset="0"/>
              </a:rPr>
              <a:t> </a:t>
            </a:r>
            <a:r>
              <a:rPr lang="ar-SA" sz="2400" cap="all" spc="50" dirty="0">
                <a:latin typeface="Simplified Arabic" panose="02020603050405020304" pitchFamily="18" charset="-78"/>
                <a:ea typeface="Tahoma" panose="020B0604030504040204" pitchFamily="34" charset="0"/>
              </a:rPr>
              <a:t>   </a:t>
            </a:r>
            <a:r>
              <a:rPr lang="ar-SA" cap="all" spc="50" dirty="0">
                <a:latin typeface="Simplified Arabic" panose="02020603050405020304" pitchFamily="18" charset="-78"/>
                <a:ea typeface="Tahoma" panose="020B0604030504040204" pitchFamily="34" charset="0"/>
              </a:rPr>
              <a:t>ولا بدّ من طيّ الشغافِ على ربوعها؛ لتظلَّ في وعي الأمّة مقدّسةً تترفّع عن بؤس الأمر الواقع، والروايات المشوّهة، والتواريخ المغتصبة، وقبضة الغزاة الذين لا يألون جهداً في تزييف التاريخ، وتسويق الأوهام، وإطلاق العَنانِ لآلات الدمار كي تشوّه الجغرافية، وتستقطب الضائعينَ إلى أرض تفيضُ لبناً وعسلاً؛ فقد كانت وما زالت تلقي بظلالها المقدّسة على هذه الأرض، وتفوح أزقّتها هيبة ورفعة </a:t>
            </a:r>
            <a:r>
              <a:rPr lang="ar-SA" cap="all" spc="50" dirty="0" err="1">
                <a:latin typeface="Simplified Arabic" panose="02020603050405020304" pitchFamily="18" charset="-78"/>
                <a:ea typeface="Tahoma" panose="020B0604030504040204" pitchFamily="34" charset="0"/>
              </a:rPr>
              <a:t>ووقاراً</a:t>
            </a:r>
            <a:r>
              <a:rPr lang="ar-SA" cap="all" spc="50" dirty="0">
                <a:latin typeface="Simplified Arabic" panose="02020603050405020304" pitchFamily="18" charset="-78"/>
                <a:ea typeface="Tahoma" panose="020B0604030504040204" pitchFamily="34" charset="0"/>
              </a:rPr>
              <a:t>، فهي العصيّة على الرضوخ، وإن أنّ ترابُها ذات يوم تحت أقدام الغزاة. </a:t>
            </a:r>
            <a:endParaRPr lang="ar-SA" sz="2400" cap="all" spc="50" dirty="0">
              <a:latin typeface="Simplified Arabic" panose="02020603050405020304" pitchFamily="18" charset="-78"/>
              <a:ea typeface="Tahoma" panose="020B0604030504040204" pitchFamily="34" charset="0"/>
            </a:endParaRPr>
          </a:p>
        </p:txBody>
      </p:sp>
      <p:sp>
        <p:nvSpPr>
          <p:cNvPr id="6" name="قوس كبير أيمن 5">
            <a:extLst>
              <a:ext uri="{FF2B5EF4-FFF2-40B4-BE49-F238E27FC236}">
                <a16:creationId xmlns:a16="http://schemas.microsoft.com/office/drawing/2014/main" id="{446334AD-8F15-63A7-AD05-1C711755E95A}"/>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660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48BC3-0231-49CF-AB1A-9FBF07A870FE}"/>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2AFF7456-9806-F408-7660-3DD930E41E5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F959DDBA-0FD6-480A-35B7-9D2639A34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FCA1F82F-63C8-CDA1-F093-105640868190}"/>
              </a:ext>
            </a:extLst>
          </p:cNvPr>
          <p:cNvSpPr>
            <a:spLocks noGrp="1"/>
          </p:cNvSpPr>
          <p:nvPr>
            <p:ph idx="1"/>
          </p:nvPr>
        </p:nvSpPr>
        <p:spPr>
          <a:xfrm flipH="1">
            <a:off x="971690" y="1876667"/>
            <a:ext cx="9980681" cy="4734424"/>
          </a:xfrm>
        </p:spPr>
        <p:txBody>
          <a:bodyPr rtlCol="1">
            <a:noAutofit/>
          </a:bodyPr>
          <a:lstStyle/>
          <a:p>
            <a:pPr marL="0" indent="0" algn="just">
              <a:buNone/>
            </a:pPr>
            <a:r>
              <a:rPr lang="ar-SA" sz="2400" b="1" cap="all" spc="50" dirty="0">
                <a:latin typeface="Simplified Arabic" panose="02020603050405020304" pitchFamily="18" charset="-78"/>
                <a:ea typeface="Tahoma" panose="020B0604030504040204" pitchFamily="34" charset="0"/>
              </a:rPr>
              <a:t>1- ما العبارة الدالّة على أنّ الأرض الفلسطينيّة كثيرةُ الخيرات غنيّةٌ ووفيرةٌ؟</a:t>
            </a:r>
          </a:p>
          <a:p>
            <a:pPr marL="0" indent="0" algn="just">
              <a:buNone/>
            </a:pPr>
            <a:r>
              <a:rPr lang="ar-SA" sz="24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أ- طيّ الشغاف على ربوعها.             ب- تترفّع عن بؤس الأمر الواقع.</a:t>
            </a:r>
          </a:p>
          <a:p>
            <a:pPr marL="0" indent="0" algn="just">
              <a:buNone/>
            </a:pPr>
            <a:r>
              <a:rPr lang="ar-SA" sz="2000" cap="all" spc="50" dirty="0">
                <a:latin typeface="Simplified Arabic" panose="02020603050405020304" pitchFamily="18" charset="-78"/>
                <a:ea typeface="Tahoma" panose="020B0604030504040204" pitchFamily="34" charset="0"/>
              </a:rPr>
              <a:t> ج- تفيض لبناً وعسلاً.                    د- تفوح أزقّتها هيبة ورفعة.</a:t>
            </a:r>
          </a:p>
          <a:p>
            <a:pPr marL="0" indent="0" algn="just">
              <a:buNone/>
            </a:pPr>
            <a:r>
              <a:rPr lang="ar-SA" sz="2400" b="1" cap="all" spc="50" dirty="0">
                <a:latin typeface="Simplified Arabic" panose="02020603050405020304" pitchFamily="18" charset="-78"/>
                <a:ea typeface="Tahoma" panose="020B0604030504040204" pitchFamily="34" charset="0"/>
              </a:rPr>
              <a:t>2- ما المقصود بعبارة: طيّ الشغاف على ربوعها؟</a:t>
            </a:r>
          </a:p>
          <a:p>
            <a:pPr marL="0" indent="0" algn="just">
              <a:buNone/>
            </a:pPr>
            <a:r>
              <a:rPr lang="ar-SA" sz="24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أ-إغلاق صفحات مظلمة من تاريخها.     ب-  الحزن والبكاء على القدس.</a:t>
            </a:r>
          </a:p>
          <a:p>
            <a:pPr marL="0" indent="0" algn="just">
              <a:buNone/>
            </a:pPr>
            <a:r>
              <a:rPr lang="ar-SA" sz="2000" cap="all" spc="50" dirty="0">
                <a:latin typeface="Simplified Arabic" panose="02020603050405020304" pitchFamily="18" charset="-78"/>
                <a:ea typeface="Tahoma" panose="020B0604030504040204" pitchFamily="34" charset="0"/>
              </a:rPr>
              <a:t>ج- الاهتمام بالقدس ورعايتها.              د- سيطرة الاحتلال على ربوعها.</a:t>
            </a:r>
          </a:p>
          <a:p>
            <a:pPr marL="0" indent="0" algn="just">
              <a:buNone/>
            </a:pPr>
            <a:r>
              <a:rPr lang="ar-SA" sz="2400" cap="all" spc="50" dirty="0">
                <a:latin typeface="Simplified Arabic" panose="02020603050405020304" pitchFamily="18" charset="-78"/>
                <a:ea typeface="Tahoma" panose="020B0604030504040204" pitchFamily="34" charset="0"/>
              </a:rPr>
              <a:t>3</a:t>
            </a:r>
            <a:r>
              <a:rPr lang="ar-SA" sz="2400" b="1" cap="all" spc="50" dirty="0">
                <a:latin typeface="Simplified Arabic" panose="02020603050405020304" pitchFamily="18" charset="-78"/>
                <a:ea typeface="Tahoma" panose="020B0604030504040204" pitchFamily="34" charset="0"/>
              </a:rPr>
              <a:t>- إلام تشير عبارة: تترفّع القدس عن بؤس الأمر الواقع؟</a:t>
            </a:r>
          </a:p>
          <a:p>
            <a:pPr marL="514350" indent="-514350" algn="just">
              <a:buAutoNum type="arabic1Minus"/>
            </a:pPr>
            <a:r>
              <a:rPr lang="ar-SA" sz="2000" cap="all" spc="50" dirty="0">
                <a:latin typeface="Simplified Arabic" panose="02020603050405020304" pitchFamily="18" charset="-78"/>
                <a:ea typeface="Tahoma" panose="020B0604030504040204" pitchFamily="34" charset="0"/>
              </a:rPr>
              <a:t>تتعالى على صعوبة ما تعانيه من أحوال.      ب- تمتلك البأس والقوّة لتغير الواقع. </a:t>
            </a:r>
          </a:p>
          <a:p>
            <a:pPr marL="0" indent="0" algn="just">
              <a:buNone/>
            </a:pPr>
            <a:r>
              <a:rPr lang="ar-SA" sz="2000" cap="all" spc="50" dirty="0">
                <a:latin typeface="Simplified Arabic" panose="02020603050405020304" pitchFamily="18" charset="-78"/>
                <a:ea typeface="Tahoma" panose="020B0604030504040204" pitchFamily="34" charset="0"/>
              </a:rPr>
              <a:t>ج- تلين وتساوم لتغيير الأمر الواقع.                د- تهرب من واقعها إلى مستقبلها.</a:t>
            </a:r>
          </a:p>
          <a:p>
            <a:pPr marL="0" indent="0" algn="just">
              <a:buNone/>
            </a:pPr>
            <a:r>
              <a:rPr lang="ar-SA" sz="2000" cap="all" spc="50" dirty="0">
                <a:latin typeface="Simplified Arabic" panose="02020603050405020304" pitchFamily="18" charset="-78"/>
                <a:ea typeface="Tahoma" panose="020B0604030504040204" pitchFamily="34" charset="0"/>
              </a:rPr>
              <a:t>  </a:t>
            </a:r>
          </a:p>
          <a:p>
            <a:pPr marL="0" indent="0" algn="just">
              <a:buNone/>
            </a:pPr>
            <a:r>
              <a:rPr lang="ar-SA" sz="2400" cap="all" spc="50" dirty="0">
                <a:latin typeface="Simplified Arabic" panose="02020603050405020304" pitchFamily="18" charset="-78"/>
                <a:ea typeface="Tahoma" panose="020B0604030504040204" pitchFamily="34" charset="0"/>
              </a:rPr>
              <a:t>   </a:t>
            </a:r>
          </a:p>
        </p:txBody>
      </p:sp>
      <p:sp>
        <p:nvSpPr>
          <p:cNvPr id="8" name="العنوان 12">
            <a:extLst>
              <a:ext uri="{FF2B5EF4-FFF2-40B4-BE49-F238E27FC236}">
                <a16:creationId xmlns:a16="http://schemas.microsoft.com/office/drawing/2014/main" id="{8B4D577A-FE42-4158-6B75-15564FD68961}"/>
              </a:ext>
            </a:extLst>
          </p:cNvPr>
          <p:cNvSpPr txBox="1">
            <a:spLocks/>
          </p:cNvSpPr>
          <p:nvPr/>
        </p:nvSpPr>
        <p:spPr>
          <a:xfrm flipH="1">
            <a:off x="9233648" y="605135"/>
            <a:ext cx="158551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40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أسئلة</a:t>
            </a:r>
            <a:endParaRPr kumimoji="0" lang="ar-SA" sz="40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DD4A86ED-1B05-EC12-D0FF-47A24C5F8A89}"/>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D7AF50A4-9ADF-4B4A-BBC7-4C29F1F3956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3114145106"/>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2335</TotalTime>
  <Words>1004</Words>
  <Application>Microsoft Office PowerPoint</Application>
  <PresentationFormat>شاشة عريضة</PresentationFormat>
  <Paragraphs>85</Paragraphs>
  <Slides>18</Slides>
  <Notes>2</Notes>
  <HiddenSlides>0</HiddenSlides>
  <MMClips>1</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18</vt:i4>
      </vt:variant>
    </vt:vector>
  </HeadingPairs>
  <TitlesOfParts>
    <vt:vector size="27" baseType="lpstr">
      <vt:lpstr>Aptos</vt:lpstr>
      <vt:lpstr>Aptos Display</vt:lpstr>
      <vt:lpstr>Arabic Typesetting</vt:lpstr>
      <vt:lpstr>Arial</vt:lpstr>
      <vt:lpstr>Calibri</vt:lpstr>
      <vt:lpstr>Simplified Arabic</vt:lpstr>
      <vt:lpstr>Tahoma</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afnan khalifah</dc:creator>
  <cp:lastModifiedBy>mohammad banat</cp:lastModifiedBy>
  <cp:revision>219</cp:revision>
  <dcterms:created xsi:type="dcterms:W3CDTF">2024-11-11T07:06:43Z</dcterms:created>
  <dcterms:modified xsi:type="dcterms:W3CDTF">2024-12-08T08:58:47Z</dcterms:modified>
</cp:coreProperties>
</file>