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2"/>
  </p:notesMasterIdLst>
  <p:sldIdLst>
    <p:sldId id="256" r:id="rId2"/>
    <p:sldId id="299" r:id="rId3"/>
    <p:sldId id="300" r:id="rId4"/>
    <p:sldId id="258" r:id="rId5"/>
    <p:sldId id="319" r:id="rId6"/>
    <p:sldId id="259" r:id="rId7"/>
    <p:sldId id="314" r:id="rId8"/>
    <p:sldId id="327" r:id="rId9"/>
    <p:sldId id="328" r:id="rId10"/>
    <p:sldId id="329" r:id="rId11"/>
    <p:sldId id="320" r:id="rId12"/>
    <p:sldId id="330" r:id="rId13"/>
    <p:sldId id="331" r:id="rId14"/>
    <p:sldId id="321" r:id="rId15"/>
    <p:sldId id="332" r:id="rId16"/>
    <p:sldId id="322" r:id="rId17"/>
    <p:sldId id="333" r:id="rId18"/>
    <p:sldId id="324" r:id="rId19"/>
    <p:sldId id="334" r:id="rId20"/>
    <p:sldId id="313" r:id="rId21"/>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F9D7A4DD-9203-46FB-A945-6001B5BC6A90}" type="datetimeFigureOut">
              <a:rPr lang="en-US" smtClean="0"/>
              <a:t>12/8/2024</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FD2693A3-4F99-4B3A-A5D2-71B4C9E3F264}" type="slidenum">
              <a:rPr lang="en-US" smtClean="0"/>
              <a:t>‹#›</a:t>
            </a:fld>
            <a:endParaRPr lang="en-US"/>
          </a:p>
        </p:txBody>
      </p:sp>
    </p:spTree>
    <p:extLst>
      <p:ext uri="{BB962C8B-B14F-4D97-AF65-F5344CB8AC3E}">
        <p14:creationId xmlns:p14="http://schemas.microsoft.com/office/powerpoint/2010/main" val="402006111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B268C-3506-1ED9-1CF8-DC03EB78554E}"/>
            </a:ext>
          </a:extLst>
        </p:cNvPr>
        <p:cNvGrpSpPr/>
        <p:nvPr/>
      </p:nvGrpSpPr>
      <p:grpSpPr>
        <a:xfrm>
          <a:off x="0" y="0"/>
          <a:ext cx="0" cy="0"/>
          <a:chOff x="0" y="0"/>
          <a:chExt cx="0" cy="0"/>
        </a:xfrm>
      </p:grpSpPr>
      <p:sp>
        <p:nvSpPr>
          <p:cNvPr id="2" name="عنصر نائب لصورة الشريحة 1">
            <a:extLst>
              <a:ext uri="{FF2B5EF4-FFF2-40B4-BE49-F238E27FC236}">
                <a16:creationId xmlns:a16="http://schemas.microsoft.com/office/drawing/2014/main" id="{32BF1802-F962-60F6-C6A9-40D0ABF7E3D8}"/>
              </a:ext>
            </a:extLst>
          </p:cNvPr>
          <p:cNvSpPr>
            <a:spLocks noGrp="1" noRot="1" noChangeAspect="1"/>
          </p:cNvSpPr>
          <p:nvPr>
            <p:ph type="sldImg"/>
          </p:nvPr>
        </p:nvSpPr>
        <p:spPr/>
      </p:sp>
      <p:sp>
        <p:nvSpPr>
          <p:cNvPr id="3" name="عنصر نائب للملاحظات 2">
            <a:extLst>
              <a:ext uri="{FF2B5EF4-FFF2-40B4-BE49-F238E27FC236}">
                <a16:creationId xmlns:a16="http://schemas.microsoft.com/office/drawing/2014/main" id="{20A6505C-CE1F-D97B-C7D0-BA76A57AAC34}"/>
              </a:ext>
            </a:extLst>
          </p:cNvPr>
          <p:cNvSpPr>
            <a:spLocks noGrp="1"/>
          </p:cNvSpPr>
          <p:nvPr>
            <p:ph type="body" idx="1"/>
          </p:nvPr>
        </p:nvSpPr>
        <p:spPr/>
        <p:txBody>
          <a:bodyPr/>
          <a:lstStyle/>
          <a:p>
            <a:endParaRPr lang="en-US" dirty="0"/>
          </a:p>
        </p:txBody>
      </p:sp>
      <p:sp>
        <p:nvSpPr>
          <p:cNvPr id="4" name="عنصر نائب لرقم الشريحة 3">
            <a:extLst>
              <a:ext uri="{FF2B5EF4-FFF2-40B4-BE49-F238E27FC236}">
                <a16:creationId xmlns:a16="http://schemas.microsoft.com/office/drawing/2014/main" id="{3D3544BA-A76E-54C0-8276-45BA06B86AA2}"/>
              </a:ext>
            </a:extLst>
          </p:cNvPr>
          <p:cNvSpPr>
            <a:spLocks noGrp="1"/>
          </p:cNvSpPr>
          <p:nvPr>
            <p:ph type="sldNum" sz="quarter" idx="5"/>
          </p:nvPr>
        </p:nvSpPr>
        <p:spPr/>
        <p:txBody>
          <a:bodyPr/>
          <a:lstStyle/>
          <a:p>
            <a:fld id="{FD2693A3-4F99-4B3A-A5D2-71B4C9E3F264}" type="slidenum">
              <a:rPr lang="en-US" smtClean="0"/>
              <a:t>20</a:t>
            </a:fld>
            <a:endParaRPr lang="en-US"/>
          </a:p>
        </p:txBody>
      </p:sp>
    </p:spTree>
    <p:extLst>
      <p:ext uri="{BB962C8B-B14F-4D97-AF65-F5344CB8AC3E}">
        <p14:creationId xmlns:p14="http://schemas.microsoft.com/office/powerpoint/2010/main" val="67512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50CAE2-CE7E-7586-CA36-1C443827685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07852341-EB44-D559-B463-A6B693D971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3FE4DC42-95C4-7FA4-8C85-6D23BE8861A0}"/>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3072B856-D3E9-35B0-96FE-0D2ACC2CB686}"/>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93ABE98-65A2-8B76-856C-C43C29ACBC23}"/>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68126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6251E0D-3730-B278-22A8-5DA73023F7C4}"/>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BE190163-9F88-9028-C8DE-778C24A0A9B1}"/>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AF3F3C76-8E1F-54E1-9FA7-EE547A178DFA}"/>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2B356435-EAFA-360E-1492-619C356CB10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981B6CAF-1ED4-C8A4-3A9D-123E307DEEE5}"/>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332287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08907DBA-1948-A3B0-2903-1C2111487586}"/>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8FFACC1D-06A3-4F6B-EB7F-3F102DD214FF}"/>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FCEACA0F-AE41-FDCA-87E7-55EFF65D4859}"/>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6175B0C7-76B3-66E4-DB99-A43A94907F84}"/>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2665E1F-4B38-8650-BB1C-E0E1FB57EF53}"/>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386589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F95F7F-1668-005C-AA85-8AF5B2F891EA}"/>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F5257FDA-461E-2905-8B62-53C21AF8523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6360B0E9-834B-B17C-A9B8-B6E19556160C}"/>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C5053A11-1BE5-10F8-5082-0F9B755B8E26}"/>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B7E24DD6-F184-1E93-43B8-F5043EE4D44C}"/>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96575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8F0DAC6-BA8D-45AB-9D98-1FD83CA13E66}"/>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69A8FF27-8E40-E962-BA3A-00FB29568F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6DD0470F-ACD8-FE93-C908-D50EAF0E0FD4}"/>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26FD4EB6-D71B-F8A8-9A1B-1938B807BC95}"/>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5CE3C850-F077-B402-3C54-7B3D7B5B7B13}"/>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286292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AF00E82-FD62-907A-EDBC-F3F95F5A6E66}"/>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8A5B2A0E-9766-0F69-4168-160E4BDD604D}"/>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457337F6-8F93-43DE-CF9D-8741FB9BADA8}"/>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0D350E67-A291-0958-2BEE-16DC6FD6A11D}"/>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6" name="عنصر نائب للتذييل 5">
            <a:extLst>
              <a:ext uri="{FF2B5EF4-FFF2-40B4-BE49-F238E27FC236}">
                <a16:creationId xmlns:a16="http://schemas.microsoft.com/office/drawing/2014/main" id="{98A3AA75-82BB-AEB5-D211-4F873BC524C1}"/>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0E693D7E-E48E-0F97-F6E5-AFF1B423DED6}"/>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210987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B734BD2-3FB4-28DA-6007-BA3D89AF061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4784E650-C054-DFAE-3371-573D1E883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748CA196-959F-9E08-74BA-5502AF6433A4}"/>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63C5DD2F-A24C-16A1-FCEC-DB1370524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4F61CAA3-A4D4-79F6-7BBE-EDFF779783A8}"/>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EB3A217C-1D06-90EB-3E3D-045F8733544A}"/>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8" name="عنصر نائب للتذييل 7">
            <a:extLst>
              <a:ext uri="{FF2B5EF4-FFF2-40B4-BE49-F238E27FC236}">
                <a16:creationId xmlns:a16="http://schemas.microsoft.com/office/drawing/2014/main" id="{59FAA2E7-61B1-D5F3-1344-673356D2EB06}"/>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F2918A37-2420-7B32-93AC-4E5A3E102D0F}"/>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1037385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A28106B-40A3-5F9E-20D7-DDD8B8FEB851}"/>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C5865AA1-14D8-5EE3-E619-76C963DEA40F}"/>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4" name="عنصر نائب للتذييل 3">
            <a:extLst>
              <a:ext uri="{FF2B5EF4-FFF2-40B4-BE49-F238E27FC236}">
                <a16:creationId xmlns:a16="http://schemas.microsoft.com/office/drawing/2014/main" id="{AD7D34F6-EE09-D928-77FD-E34200FDC1B2}"/>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ED287C7F-8DA3-EEB1-1B91-A01FBE668082}"/>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351072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E2D90581-190B-F86B-B4EE-4F15F81FD94D}"/>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3" name="عنصر نائب للتذييل 2">
            <a:extLst>
              <a:ext uri="{FF2B5EF4-FFF2-40B4-BE49-F238E27FC236}">
                <a16:creationId xmlns:a16="http://schemas.microsoft.com/office/drawing/2014/main" id="{1A5D94F2-23BD-131F-C1A6-8AB2C5EE9950}"/>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C1B1DF3F-CAF0-EAA6-7AFC-33FE623B9A0F}"/>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225469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91841E-FCC9-855D-0C0C-B52EE914D78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C2948213-D87E-8236-DA51-05AFAE4854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6CA7F951-C591-45A1-318C-837718D5B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C0A749DB-B4F3-1E7C-F3AF-46CDDE5F2B7A}"/>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6" name="عنصر نائب للتذييل 5">
            <a:extLst>
              <a:ext uri="{FF2B5EF4-FFF2-40B4-BE49-F238E27FC236}">
                <a16:creationId xmlns:a16="http://schemas.microsoft.com/office/drawing/2014/main" id="{5554AD60-5FF3-EE52-98BC-48D15E02D00B}"/>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BD51A0D2-03A9-48DF-9320-3C7AEC2937A0}"/>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3395976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C9AEA05-426D-6291-FD92-3BC8F58F538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C5D409B9-7286-BEAD-6C92-C16FA71B3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12F495D3-9E4D-851E-A91F-66A5D15C1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3242FF2-4625-4293-AC3C-59113DD7B366}"/>
              </a:ext>
            </a:extLst>
          </p:cNvPr>
          <p:cNvSpPr>
            <a:spLocks noGrp="1"/>
          </p:cNvSpPr>
          <p:nvPr>
            <p:ph type="dt" sz="half" idx="10"/>
          </p:nvPr>
        </p:nvSpPr>
        <p:spPr/>
        <p:txBody>
          <a:bodyPr/>
          <a:lstStyle/>
          <a:p>
            <a:fld id="{6CB83ACD-A423-4F07-A649-24F49C1034E6}" type="datetimeFigureOut">
              <a:rPr lang="en-US" smtClean="0"/>
              <a:t>12/8/2024</a:t>
            </a:fld>
            <a:endParaRPr lang="en-US"/>
          </a:p>
        </p:txBody>
      </p:sp>
      <p:sp>
        <p:nvSpPr>
          <p:cNvPr id="6" name="عنصر نائب للتذييل 5">
            <a:extLst>
              <a:ext uri="{FF2B5EF4-FFF2-40B4-BE49-F238E27FC236}">
                <a16:creationId xmlns:a16="http://schemas.microsoft.com/office/drawing/2014/main" id="{D2AE1D69-D48F-FA79-72A6-DCF160CB8134}"/>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8706F0EC-4BBB-8F59-92E1-1E606DB779EA}"/>
              </a:ext>
            </a:extLst>
          </p:cNvPr>
          <p:cNvSpPr>
            <a:spLocks noGrp="1"/>
          </p:cNvSpPr>
          <p:nvPr>
            <p:ph type="sldNum" sz="quarter" idx="12"/>
          </p:nvPr>
        </p:nvSpPr>
        <p:spPr/>
        <p:txBody>
          <a:bodyPr/>
          <a:lstStyle/>
          <a:p>
            <a:fld id="{B785FAF2-5B63-400A-9EBD-B28E1AED9023}" type="slidenum">
              <a:rPr lang="en-US" smtClean="0"/>
              <a:t>‹#›</a:t>
            </a:fld>
            <a:endParaRPr lang="en-US"/>
          </a:p>
        </p:txBody>
      </p:sp>
    </p:spTree>
    <p:extLst>
      <p:ext uri="{BB962C8B-B14F-4D97-AF65-F5344CB8AC3E}">
        <p14:creationId xmlns:p14="http://schemas.microsoft.com/office/powerpoint/2010/main" val="229251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16598E2-A8EC-2B73-80D0-F6A65472466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60ACBBC3-3F68-470D-98E3-E4EF91CA081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F7443C50-11B8-EA72-5ECE-462DCC6E71E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6CB83ACD-A423-4F07-A649-24F49C1034E6}" type="datetimeFigureOut">
              <a:rPr lang="en-US" smtClean="0"/>
              <a:t>12/8/2024</a:t>
            </a:fld>
            <a:endParaRPr lang="en-US"/>
          </a:p>
        </p:txBody>
      </p:sp>
      <p:sp>
        <p:nvSpPr>
          <p:cNvPr id="5" name="عنصر نائب للتذييل 4">
            <a:extLst>
              <a:ext uri="{FF2B5EF4-FFF2-40B4-BE49-F238E27FC236}">
                <a16:creationId xmlns:a16="http://schemas.microsoft.com/office/drawing/2014/main" id="{C4F39927-B427-AB88-0F2F-4386D485F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3EBB11ED-2611-49E9-CA4B-CB81EC68419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B785FAF2-5B63-400A-9EBD-B28E1AED9023}" type="slidenum">
              <a:rPr lang="en-US" smtClean="0"/>
              <a:t>‹#›</a:t>
            </a:fld>
            <a:endParaRPr lang="en-US"/>
          </a:p>
        </p:txBody>
      </p:sp>
    </p:spTree>
    <p:extLst>
      <p:ext uri="{BB962C8B-B14F-4D97-AF65-F5344CB8AC3E}">
        <p14:creationId xmlns:p14="http://schemas.microsoft.com/office/powerpoint/2010/main" val="216169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f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03C024A-EDA9-85BA-D0E6-C0440E234E6E}"/>
              </a:ext>
            </a:extLst>
          </p:cNvPr>
          <p:cNvSpPr>
            <a:spLocks noGrp="1"/>
          </p:cNvSpPr>
          <p:nvPr>
            <p:ph type="ctrTitle"/>
          </p:nvPr>
        </p:nvSpPr>
        <p:spPr/>
        <p:txBody>
          <a:bodyPr/>
          <a:lstStyle/>
          <a:p>
            <a:endParaRPr lang="en-US" dirty="0"/>
          </a:p>
        </p:txBody>
      </p:sp>
      <p:sp>
        <p:nvSpPr>
          <p:cNvPr id="3" name="عنوان فرعي 2">
            <a:extLst>
              <a:ext uri="{FF2B5EF4-FFF2-40B4-BE49-F238E27FC236}">
                <a16:creationId xmlns:a16="http://schemas.microsoft.com/office/drawing/2014/main" id="{C1736AE3-1C8E-319D-1CFD-55D00A7C056E}"/>
              </a:ext>
            </a:extLst>
          </p:cNvPr>
          <p:cNvSpPr>
            <a:spLocks noGrp="1"/>
          </p:cNvSpPr>
          <p:nvPr>
            <p:ph type="subTitle" idx="1"/>
          </p:nvPr>
        </p:nvSpPr>
        <p:spPr/>
        <p:txBody>
          <a:bodyPr/>
          <a:lstStyle/>
          <a:p>
            <a:endParaRPr lang="en-US"/>
          </a:p>
        </p:txBody>
      </p:sp>
      <p:pic>
        <p:nvPicPr>
          <p:cNvPr id="6" name="صورة 5" descr="صورة تحتوي على نص, زهري, أرجواني, بنفسجي&#10;&#10;تم إنشاء الوصف تلقائياً">
            <a:extLst>
              <a:ext uri="{FF2B5EF4-FFF2-40B4-BE49-F238E27FC236}">
                <a16:creationId xmlns:a16="http://schemas.microsoft.com/office/drawing/2014/main" id="{8BB43E2A-1710-0111-7F6E-A94B01ED0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654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F15A7-37DD-4156-9330-4906F6C59F8A}"/>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39F4B8CF-3CF1-E681-0CF9-D62858E740D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570632" y="-2107679"/>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7C5E590C-B1F7-2267-5BD6-8E9344DB1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77EF652E-3907-AE66-5310-4F5348093A3B}"/>
              </a:ext>
            </a:extLst>
          </p:cNvPr>
          <p:cNvSpPr>
            <a:spLocks noGrp="1"/>
          </p:cNvSpPr>
          <p:nvPr>
            <p:ph idx="1"/>
          </p:nvPr>
        </p:nvSpPr>
        <p:spPr>
          <a:xfrm flipH="1">
            <a:off x="1716292" y="1571558"/>
            <a:ext cx="9160325" cy="3886165"/>
          </a:xfrm>
        </p:spPr>
        <p:txBody>
          <a:bodyPr rtlCol="1">
            <a:normAutofit/>
          </a:bodyPr>
          <a:lstStyle/>
          <a:p>
            <a:pPr marL="0" indent="0" algn="just">
              <a:lnSpc>
                <a:spcPct val="150000"/>
              </a:lnSpc>
              <a:buNone/>
            </a:pPr>
            <a:r>
              <a:rPr lang="ar-SA" sz="2400" b="1" cap="all" spc="50" dirty="0">
                <a:latin typeface="Simplified Arabic" panose="02020603050405020304" pitchFamily="18" charset="-78"/>
                <a:ea typeface="Tahoma" panose="020B0604030504040204" pitchFamily="34" charset="0"/>
              </a:rPr>
              <a:t>1- نصل بين كل عبارة ودلالتها:</a:t>
            </a:r>
          </a:p>
          <a:p>
            <a:pPr marL="0" indent="0" algn="just">
              <a:lnSpc>
                <a:spcPct val="150000"/>
              </a:lnSpc>
              <a:buNone/>
            </a:pPr>
            <a:r>
              <a:rPr lang="ar-SA" sz="2400" cap="all" spc="50" dirty="0">
                <a:latin typeface="Simplified Arabic" panose="02020603050405020304" pitchFamily="18" charset="-78"/>
                <a:ea typeface="Tahoma" panose="020B0604030504040204" pitchFamily="34" charset="0"/>
              </a:rPr>
              <a:t>       - يلملم دمعه.                        - محاولة تخفيف الألم، ومصارعة الموت.  </a:t>
            </a:r>
          </a:p>
          <a:p>
            <a:pPr marL="0" indent="0" algn="just">
              <a:lnSpc>
                <a:spcPct val="150000"/>
              </a:lnSpc>
              <a:buNone/>
            </a:pPr>
            <a:r>
              <a:rPr lang="ar-SA" sz="2400" cap="all" spc="50" dirty="0">
                <a:latin typeface="Simplified Arabic" panose="02020603050405020304" pitchFamily="18" charset="-78"/>
                <a:ea typeface="Tahoma" panose="020B0604030504040204" pitchFamily="34" charset="0"/>
              </a:rPr>
              <a:t>       - تَقبِضُ على جُرحها.                - الدعاء إلى الله وطلب العون منه.</a:t>
            </a:r>
          </a:p>
          <a:p>
            <a:pPr marL="0" indent="0" algn="just">
              <a:lnSpc>
                <a:spcPct val="150000"/>
              </a:lnSpc>
              <a:buNone/>
            </a:pPr>
            <a:r>
              <a:rPr lang="ar-SA" sz="2400" cap="all" spc="50" dirty="0">
                <a:latin typeface="Simplified Arabic" panose="02020603050405020304" pitchFamily="18" charset="-78"/>
                <a:ea typeface="Tahoma" panose="020B0604030504040204" pitchFamily="34" charset="0"/>
              </a:rPr>
              <a:t>       - تُشرعِ أبوابَها للسّماء.               - غزارة البكاء وشدّة الحزن.  </a:t>
            </a:r>
          </a:p>
          <a:p>
            <a:pPr marL="0" indent="0" algn="just">
              <a:lnSpc>
                <a:spcPct val="150000"/>
              </a:lnSpc>
              <a:buNone/>
            </a:pPr>
            <a:r>
              <a:rPr lang="ar-SA" sz="2400" cap="all" spc="50" dirty="0">
                <a:latin typeface="Simplified Arabic" panose="02020603050405020304" pitchFamily="18" charset="-78"/>
                <a:ea typeface="Tahoma" panose="020B0604030504040204" pitchFamily="34" charset="0"/>
              </a:rPr>
              <a:t> 2-  </a:t>
            </a:r>
            <a:r>
              <a:rPr lang="ar-SA" sz="2400" b="1" cap="all" spc="50" dirty="0">
                <a:latin typeface="Simplified Arabic" panose="02020603050405020304" pitchFamily="18" charset="-78"/>
                <a:ea typeface="Tahoma" panose="020B0604030504040204" pitchFamily="34" charset="0"/>
              </a:rPr>
              <a:t>نصف حال القدس: </a:t>
            </a:r>
            <a:r>
              <a:rPr lang="ar-SA" sz="2400" cap="all" spc="50" dirty="0">
                <a:latin typeface="Simplified Arabic" panose="02020603050405020304" pitchFamily="18" charset="-78"/>
                <a:ea typeface="Tahoma" panose="020B0604030504040204" pitchFamily="34" charset="0"/>
              </a:rPr>
              <a:t>تقف شاهدة وشهيدة على حالها، تَقبِضُ على جُرحها اليوميّ بِعِنادٍ وصَلابة، تشكو إلى الله ما تعانيه من ظلم، وفيّة لتاريخها رافضة للاستسلام.</a:t>
            </a:r>
          </a:p>
        </p:txBody>
      </p:sp>
      <p:sp>
        <p:nvSpPr>
          <p:cNvPr id="8" name="العنوان 12">
            <a:extLst>
              <a:ext uri="{FF2B5EF4-FFF2-40B4-BE49-F238E27FC236}">
                <a16:creationId xmlns:a16="http://schemas.microsoft.com/office/drawing/2014/main" id="{802BED66-DD92-4DA1-5222-A4A728803460}"/>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2C69887E-AFFA-A8B8-1A44-A76847427F9A}"/>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DD52AAC1-F439-FE11-80E2-9BDE6E799C6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628442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009A9-C918-A049-6B9A-2EEA145B681B}"/>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1AF6730B-29C3-BCEE-7A2A-778A5EB2786D}"/>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DA8AB31F-EB92-82CE-4F0D-778B7EB83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24889923-B885-7E43-DF85-8AF48ADFA76F}"/>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3200"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القدس أمٌّ مكابرةٌ</a:t>
            </a:r>
            <a:endParaRPr kumimoji="0" lang="ar-SA" sz="32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16D383E3-6D7D-4F7F-6D4B-3F09DF691249}"/>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pic>
        <p:nvPicPr>
          <p:cNvPr id="5" name="عنصر نائب للمحتوى 6">
            <a:extLst>
              <a:ext uri="{FF2B5EF4-FFF2-40B4-BE49-F238E27FC236}">
                <a16:creationId xmlns:a16="http://schemas.microsoft.com/office/drawing/2014/main" id="{D4B180DD-702C-038A-BF26-5DA70DFF5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2043325"/>
            <a:ext cx="2763190" cy="3793980"/>
          </a:xfrm>
          <a:prstGeom prst="rect">
            <a:avLst/>
          </a:prstGeom>
          <a:ln>
            <a:noFill/>
          </a:ln>
          <a:effectLst>
            <a:softEdge rad="112500"/>
          </a:effectLst>
        </p:spPr>
      </p:pic>
      <p:sp>
        <p:nvSpPr>
          <p:cNvPr id="2" name="عنصر نائب للمحتوى 13">
            <a:extLst>
              <a:ext uri="{FF2B5EF4-FFF2-40B4-BE49-F238E27FC236}">
                <a16:creationId xmlns:a16="http://schemas.microsoft.com/office/drawing/2014/main" id="{89B001E4-44BB-6FD7-D24F-F2E23CA6FA21}"/>
              </a:ext>
            </a:extLst>
          </p:cNvPr>
          <p:cNvSpPr>
            <a:spLocks noGrp="1"/>
          </p:cNvSpPr>
          <p:nvPr>
            <p:ph idx="1"/>
          </p:nvPr>
        </p:nvSpPr>
        <p:spPr>
          <a:xfrm flipH="1">
            <a:off x="3378640" y="1686125"/>
            <a:ext cx="8012656" cy="4373565"/>
          </a:xfrm>
        </p:spPr>
        <p:txBody>
          <a:bodyPr rtlCol="1">
            <a:normAutofit/>
          </a:bodyPr>
          <a:lstStyle/>
          <a:p>
            <a:pPr marL="0" indent="0" algn="just">
              <a:lnSpc>
                <a:spcPct val="200000"/>
              </a:lnSpc>
              <a:buNone/>
            </a:pPr>
            <a:r>
              <a:rPr lang="ar-JO" sz="20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    </a:t>
            </a:r>
            <a:r>
              <a:rPr lang="ar-JO" sz="2000" cap="all" spc="50" dirty="0">
                <a:latin typeface="Simplified Arabic" panose="02020603050405020304" pitchFamily="18" charset="-78"/>
                <a:ea typeface="Tahoma" panose="020B0604030504040204" pitchFamily="34" charset="0"/>
              </a:rPr>
              <a:t>إنّها الأمُّ المُكابِرة، تَنزِفُ على مَدار الوقت، لكنهّا هيهاتَ أن تسُلم</a:t>
            </a:r>
            <a:r>
              <a:rPr lang="ar-SA" sz="2000" cap="all" spc="50" dirty="0">
                <a:latin typeface="Simplified Arabic" panose="02020603050405020304" pitchFamily="18" charset="-78"/>
                <a:ea typeface="Tahoma" panose="020B0604030504040204" pitchFamily="34" charset="0"/>
              </a:rPr>
              <a:t>َ</a:t>
            </a:r>
            <a:r>
              <a:rPr lang="ar-JO" sz="2000" cap="all" spc="50" dirty="0">
                <a:latin typeface="Simplified Arabic" panose="02020603050405020304" pitchFamily="18" charset="-78"/>
                <a:ea typeface="Tahoma" panose="020B0604030504040204" pitchFamily="34" charset="0"/>
              </a:rPr>
              <a:t> نفسَها للطُّغاة. تلَتْحَف سورَها كَثَوْبِ طهُر، وتأبى أنْ تموت، يُحْكِمُ الغُزاة قَبَضاتِهم</a:t>
            </a:r>
            <a:r>
              <a:rPr lang="ar-SA" sz="2000" cap="all" spc="50" dirty="0">
                <a:latin typeface="Simplified Arabic" panose="02020603050405020304" pitchFamily="18" charset="-78"/>
                <a:ea typeface="Tahoma" panose="020B0604030504040204" pitchFamily="34" charset="0"/>
              </a:rPr>
              <a:t> </a:t>
            </a:r>
            <a:r>
              <a:rPr lang="ar-JO" sz="2000" cap="all" spc="50" dirty="0">
                <a:latin typeface="Simplified Arabic" panose="02020603050405020304" pitchFamily="18" charset="-78"/>
                <a:ea typeface="Tahoma" panose="020B0604030504040204" pitchFamily="34" charset="0"/>
              </a:rPr>
              <a:t>على روحها، وما زالتْ مُنْذُ ما يزيدُ عن سبعينَ عاماً تَشُدّ قبْضتها على قَبَضاتهم، وتُناورُ لِتلتقِطَ أنْفاسَها، وتُقاومُ بِقليلٍ من العَتاد، وكثيرٍ من الصُّمود والإباء والتحَّدّي، وهلْ تَقْوى يَدٌ آثمِةٌ على قَدَر الله؟ وهل يستطيعُ الغُزاةُ الغُرَباء</a:t>
            </a:r>
            <a:r>
              <a:rPr lang="ar-SA" sz="2000" cap="all" spc="50" dirty="0">
                <a:latin typeface="Simplified Arabic" panose="02020603050405020304" pitchFamily="18" charset="-78"/>
                <a:ea typeface="Tahoma" panose="020B0604030504040204" pitchFamily="34" charset="0"/>
              </a:rPr>
              <a:t> </a:t>
            </a:r>
            <a:r>
              <a:rPr lang="ar-JO" sz="2000" cap="all" spc="50" dirty="0">
                <a:latin typeface="Simplified Arabic" panose="02020603050405020304" pitchFamily="18" charset="-78"/>
                <a:ea typeface="Tahoma" panose="020B0604030504040204" pitchFamily="34" charset="0"/>
              </a:rPr>
              <a:t>-مَهما بلغَتْ سَطوتهُم- أنْ يُذهِلوا قلبَ الأم عنْ أبنائها؟ وهي الّتي تَعرفُهم</a:t>
            </a:r>
            <a:r>
              <a:rPr lang="ar-SA" sz="2000" cap="all" spc="50" dirty="0">
                <a:latin typeface="Simplified Arabic" panose="02020603050405020304" pitchFamily="18" charset="-78"/>
                <a:ea typeface="Tahoma" panose="020B0604030504040204" pitchFamily="34" charset="0"/>
              </a:rPr>
              <a:t> </a:t>
            </a:r>
            <a:r>
              <a:rPr lang="ar-JO" sz="2000" cap="all" spc="50" dirty="0">
                <a:latin typeface="Simplified Arabic" panose="02020603050405020304" pitchFamily="18" charset="-78"/>
                <a:ea typeface="Tahoma" panose="020B0604030504040204" pitchFamily="34" charset="0"/>
              </a:rPr>
              <a:t>بِسيماهُم، وإنْ حَفَر الأعداءُ في تاريخها أخاديدَ كاذبة، وادّعاءاتٍ باطلة،</a:t>
            </a:r>
            <a:r>
              <a:rPr lang="ar-SA" sz="2000" cap="all" spc="50" dirty="0">
                <a:latin typeface="Simplified Arabic" panose="02020603050405020304" pitchFamily="18" charset="-78"/>
                <a:ea typeface="Tahoma" panose="020B0604030504040204" pitchFamily="34" charset="0"/>
              </a:rPr>
              <a:t> </a:t>
            </a:r>
            <a:r>
              <a:rPr lang="ar-JO" sz="2000" cap="all" spc="50" dirty="0">
                <a:latin typeface="Simplified Arabic" panose="02020603050405020304" pitchFamily="18" charset="-78"/>
                <a:ea typeface="Tahoma" panose="020B0604030504040204" pitchFamily="34" charset="0"/>
              </a:rPr>
              <a:t>وأقاموا فوْق ترابها ترُاثا مُزَيّف</a:t>
            </a:r>
            <a:r>
              <a:rPr lang="ar-SA" sz="2000" cap="all" spc="50" dirty="0">
                <a:latin typeface="Simplified Arabic" panose="02020603050405020304" pitchFamily="18" charset="-78"/>
                <a:ea typeface="Tahoma" panose="020B0604030504040204" pitchFamily="34" charset="0"/>
              </a:rPr>
              <a:t>اً</a:t>
            </a:r>
            <a:r>
              <a:rPr lang="ar-JO" sz="2000" cap="all" spc="50" dirty="0">
                <a:latin typeface="Simplified Arabic" panose="02020603050405020304" pitchFamily="18" charset="-78"/>
                <a:ea typeface="Tahoma" panose="020B0604030504040204" pitchFamily="34" charset="0"/>
              </a:rPr>
              <a:t>، وواقعِا مَدْعوما بالقوّة والجَبَروت.</a:t>
            </a:r>
            <a:endParaRPr lang="ar-SA" sz="2000" cap="all" spc="50" dirty="0">
              <a:latin typeface="Simplified Arabic" panose="02020603050405020304" pitchFamily="18" charset="-78"/>
              <a:ea typeface="Tahoma" panose="020B0604030504040204" pitchFamily="34" charset="0"/>
            </a:endParaRPr>
          </a:p>
        </p:txBody>
      </p:sp>
      <p:sp>
        <p:nvSpPr>
          <p:cNvPr id="6" name="قوس كبير أيمن 5">
            <a:extLst>
              <a:ext uri="{FF2B5EF4-FFF2-40B4-BE49-F238E27FC236}">
                <a16:creationId xmlns:a16="http://schemas.microsoft.com/office/drawing/2014/main" id="{93355B13-47C1-B30B-CB4F-2B42ED5C2C99}"/>
              </a:ext>
            </a:extLst>
          </p:cNvPr>
          <p:cNvSpPr/>
          <p:nvPr/>
        </p:nvSpPr>
        <p:spPr>
          <a:xfrm rot="16200000">
            <a:off x="1339404" y="649763"/>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433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71C3-A818-C7A0-8230-39EBCCAFAEE5}"/>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DDA8ABB1-6809-C0EC-EB13-FE134CDEE49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9274028" y="-1995285"/>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6F1F6B40-980D-6520-65A2-CCF7F2667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58" y="-360566"/>
            <a:ext cx="1382305" cy="2709319"/>
          </a:xfrm>
          <a:prstGeom prst="rect">
            <a:avLst/>
          </a:prstGeom>
        </p:spPr>
      </p:pic>
      <p:sp>
        <p:nvSpPr>
          <p:cNvPr id="2" name="عنصر نائب للمحتوى 13">
            <a:extLst>
              <a:ext uri="{FF2B5EF4-FFF2-40B4-BE49-F238E27FC236}">
                <a16:creationId xmlns:a16="http://schemas.microsoft.com/office/drawing/2014/main" id="{5148787D-D03B-0AA2-F2C4-5DBF1BC64CD9}"/>
              </a:ext>
            </a:extLst>
          </p:cNvPr>
          <p:cNvSpPr>
            <a:spLocks noGrp="1"/>
          </p:cNvSpPr>
          <p:nvPr>
            <p:ph idx="1"/>
          </p:nvPr>
        </p:nvSpPr>
        <p:spPr>
          <a:xfrm flipH="1">
            <a:off x="693174" y="925266"/>
            <a:ext cx="10316584" cy="5003586"/>
          </a:xfrm>
        </p:spPr>
        <p:txBody>
          <a:bodyPr rtlCol="1">
            <a:normAutofit/>
          </a:bodyPr>
          <a:lstStyle/>
          <a:p>
            <a:pPr marL="0" indent="0" algn="just">
              <a:buNone/>
            </a:pPr>
            <a:r>
              <a:rPr lang="ar-SA" sz="2000" b="1" cap="all" spc="50" dirty="0">
                <a:latin typeface="Simplified Arabic" panose="02020603050405020304" pitchFamily="18" charset="-78"/>
                <a:ea typeface="Tahoma" panose="020B0604030504040204" pitchFamily="34" charset="0"/>
              </a:rPr>
              <a:t>     نحدّد إذا كانت العبارة صحيحة أم خاطئة:</a:t>
            </a:r>
          </a:p>
          <a:p>
            <a:pPr marL="0" indent="0" algn="just">
              <a:buNone/>
            </a:pPr>
            <a:r>
              <a:rPr lang="ar-SA" sz="2000" cap="all" spc="50" dirty="0">
                <a:latin typeface="Simplified Arabic" panose="02020603050405020304" pitchFamily="18" charset="-78"/>
                <a:ea typeface="Tahoma" panose="020B0604030504040204" pitchFamily="34" charset="0"/>
              </a:rPr>
              <a:t>1- تستمر معاناة القدس دون أن تستسلم للطغاة. </a:t>
            </a:r>
          </a:p>
          <a:p>
            <a:pPr marL="0" indent="0" algn="just">
              <a:buNone/>
            </a:pPr>
            <a:r>
              <a:rPr lang="ar-SA" sz="2000" cap="all" spc="50" dirty="0">
                <a:latin typeface="Simplified Arabic" panose="02020603050405020304" pitchFamily="18" charset="-78"/>
                <a:ea typeface="Tahoma" panose="020B0604030504040204" pitchFamily="34" charset="0"/>
              </a:rPr>
              <a:t>2-تقاوم القدس بكثير من العتاد، وكثير من الصمود.</a:t>
            </a:r>
          </a:p>
          <a:p>
            <a:pPr marL="0" indent="0" algn="just">
              <a:buNone/>
            </a:pPr>
            <a:r>
              <a:rPr lang="ar-SA" sz="2000" cap="all" spc="50" dirty="0">
                <a:latin typeface="Simplified Arabic" panose="02020603050405020304" pitchFamily="18" charset="-78"/>
                <a:ea typeface="Tahoma" panose="020B0604030504040204" pitchFamily="34" charset="0"/>
              </a:rPr>
              <a:t>3- القدس لا تعرف أبناءها لكثرة الوافدين الدخلاءِ إليها.</a:t>
            </a:r>
          </a:p>
          <a:p>
            <a:pPr marL="0" indent="0" algn="just">
              <a:buNone/>
            </a:pPr>
            <a:r>
              <a:rPr lang="ar-SA" sz="2000" cap="all" spc="50" dirty="0">
                <a:latin typeface="Simplified Arabic" panose="02020603050405020304" pitchFamily="18" charset="-78"/>
                <a:ea typeface="Tahoma" panose="020B0604030504040204" pitchFamily="34" charset="0"/>
              </a:rPr>
              <a:t>4- يحاول المحتل تغيير تاريخ القدس بالحفريات والادّعاءات والتراث المزيّف.</a:t>
            </a:r>
          </a:p>
          <a:p>
            <a:pPr marL="0" indent="0" algn="just">
              <a:buNone/>
            </a:pPr>
            <a:r>
              <a:rPr lang="ar-SA" sz="2000" b="1" cap="all" spc="50" dirty="0">
                <a:latin typeface="Simplified Arabic" panose="02020603050405020304" pitchFamily="18" charset="-78"/>
                <a:ea typeface="Tahoma" panose="020B0604030504040204" pitchFamily="34" charset="0"/>
              </a:rPr>
              <a:t> وصف حال القدس أمام جبروت المحتل:</a:t>
            </a:r>
          </a:p>
          <a:p>
            <a:pPr marL="0" indent="0" algn="just">
              <a:buNone/>
            </a:pPr>
            <a:r>
              <a:rPr lang="ar-SA" sz="2000" cap="all" spc="50" dirty="0">
                <a:latin typeface="Simplified Arabic" panose="02020603050405020304" pitchFamily="18" charset="-78"/>
                <a:ea typeface="Tahoma" panose="020B0604030504040204" pitchFamily="34" charset="0"/>
              </a:rPr>
              <a:t>تَنزِفُ على مَدار الوقت. (تستمرّ حالة الألم والمعاناة دون توقّف) </a:t>
            </a:r>
          </a:p>
          <a:p>
            <a:pPr marL="0" indent="0" algn="just">
              <a:buNone/>
            </a:pPr>
            <a:r>
              <a:rPr lang="ar-SA" sz="2000" cap="all" spc="50" dirty="0">
                <a:latin typeface="Simplified Arabic" panose="02020603050405020304" pitchFamily="18" charset="-78"/>
                <a:ea typeface="Tahoma" panose="020B0604030504040204" pitchFamily="34" charset="0"/>
              </a:rPr>
              <a:t>تلَتْحَف سورَها كَثَوْبِ طهُر. (تحافظ على وجودها ومعالمها) </a:t>
            </a:r>
          </a:p>
          <a:p>
            <a:pPr marL="0" indent="0" algn="just">
              <a:buNone/>
            </a:pPr>
            <a:r>
              <a:rPr lang="ar-SA" sz="2000" cap="all" spc="50" dirty="0">
                <a:latin typeface="Simplified Arabic" panose="02020603050405020304" pitchFamily="18" charset="-78"/>
                <a:ea typeface="Tahoma" panose="020B0604030504040204" pitchFamily="34" charset="0"/>
              </a:rPr>
              <a:t>تأبى أنْ تموت.    (لا تستسلم لمحتل)</a:t>
            </a:r>
          </a:p>
          <a:p>
            <a:pPr marL="0" indent="0" algn="just">
              <a:buNone/>
            </a:pPr>
            <a:r>
              <a:rPr lang="ar-SA" sz="2000" cap="all" spc="50" dirty="0">
                <a:latin typeface="Simplified Arabic" panose="02020603050405020304" pitchFamily="18" charset="-78"/>
                <a:ea typeface="Tahoma" panose="020B0604030504040204" pitchFamily="34" charset="0"/>
              </a:rPr>
              <a:t>تُناورُ لِتلتقِطَ أنْفاسَها. (تتّخذ إجراءات الحماية والاستعداد للنضال)</a:t>
            </a:r>
          </a:p>
          <a:p>
            <a:pPr marL="0" indent="0" algn="just">
              <a:buNone/>
            </a:pPr>
            <a:r>
              <a:rPr lang="ar-SA" sz="2000" cap="all" spc="50" dirty="0">
                <a:latin typeface="Simplified Arabic" panose="02020603050405020304" pitchFamily="18" charset="-78"/>
                <a:ea typeface="Tahoma" panose="020B0604030504040204" pitchFamily="34" charset="0"/>
              </a:rPr>
              <a:t>تُقاومُ بِقليلٍ من العَتاد. (تدافع عن نفسها بإمكانات محدودة)</a:t>
            </a:r>
          </a:p>
          <a:p>
            <a:pPr marL="0" indent="0" algn="just">
              <a:buNone/>
            </a:pPr>
            <a:endParaRPr lang="ar-SA" sz="1800" cap="all" spc="50" dirty="0">
              <a:latin typeface="Simplified Arabic" panose="02020603050405020304" pitchFamily="18" charset="-78"/>
              <a:ea typeface="Tahoma" panose="020B0604030504040204" pitchFamily="34" charset="0"/>
            </a:endParaRPr>
          </a:p>
          <a:p>
            <a:pPr marL="0" indent="0" algn="just">
              <a:buNone/>
            </a:pPr>
            <a:endParaRPr lang="ar-SA" sz="1800" cap="all" spc="50" dirty="0">
              <a:latin typeface="Simplified Arabic" panose="02020603050405020304" pitchFamily="18" charset="-78"/>
              <a:ea typeface="Tahoma" panose="020B0604030504040204" pitchFamily="34" charset="0"/>
            </a:endParaRPr>
          </a:p>
          <a:p>
            <a:pPr marL="0" indent="0" algn="just">
              <a:buNone/>
            </a:pPr>
            <a:endParaRPr lang="ar-SA" sz="1800" cap="all" spc="50" dirty="0">
              <a:latin typeface="Simplified Arabic" panose="02020603050405020304" pitchFamily="18" charset="-78"/>
              <a:ea typeface="Tahoma" panose="020B0604030504040204" pitchFamily="34" charset="0"/>
            </a:endParaRPr>
          </a:p>
        </p:txBody>
      </p:sp>
      <p:sp>
        <p:nvSpPr>
          <p:cNvPr id="8" name="العنوان 12">
            <a:extLst>
              <a:ext uri="{FF2B5EF4-FFF2-40B4-BE49-F238E27FC236}">
                <a16:creationId xmlns:a16="http://schemas.microsoft.com/office/drawing/2014/main" id="{CECBB4F3-7687-91ED-E398-26727DF7597B}"/>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A6892D33-559F-0030-0B48-02B2DE509AD4}"/>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985687B1-B262-BE19-6735-2124021AB75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138071" y="20182"/>
            <a:ext cx="2220070" cy="3541254"/>
          </a:xfrm>
          <a:prstGeom prst="rect">
            <a:avLst/>
          </a:prstGeom>
        </p:spPr>
      </p:pic>
    </p:spTree>
    <p:extLst>
      <p:ext uri="{BB962C8B-B14F-4D97-AF65-F5344CB8AC3E}">
        <p14:creationId xmlns:p14="http://schemas.microsoft.com/office/powerpoint/2010/main" val="2208679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C7EA7-4797-51A5-8991-4E002F191A0F}"/>
            </a:ext>
          </a:extLst>
        </p:cNvPr>
        <p:cNvGrpSpPr/>
        <p:nvPr/>
      </p:nvGrpSpPr>
      <p:grpSpPr>
        <a:xfrm>
          <a:off x="0" y="0"/>
          <a:ext cx="0" cy="0"/>
          <a:chOff x="0" y="0"/>
          <a:chExt cx="0" cy="0"/>
        </a:xfrm>
      </p:grpSpPr>
      <p:pic>
        <p:nvPicPr>
          <p:cNvPr id="4" name="صورة 3" descr="صورة تحتوي على نجمة, فن, الرسومات, الإبداع&#10;&#10;تم إنشاء الوصف تلقائياً">
            <a:extLst>
              <a:ext uri="{FF2B5EF4-FFF2-40B4-BE49-F238E27FC236}">
                <a16:creationId xmlns:a16="http://schemas.microsoft.com/office/drawing/2014/main" id="{BABD2352-552E-73B4-29F2-6D43C557D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3991" y="1578656"/>
            <a:ext cx="406054" cy="698227"/>
          </a:xfrm>
          <a:prstGeom prst="rect">
            <a:avLst/>
          </a:prstGeom>
        </p:spPr>
      </p:pic>
      <p:pic>
        <p:nvPicPr>
          <p:cNvPr id="3" name="عنصر نائب للمحتوى 12" descr="صورة تحتوي على فن, شكل&#10;&#10;تم إنشاء الوصف تلقائياً">
            <a:extLst>
              <a:ext uri="{FF2B5EF4-FFF2-40B4-BE49-F238E27FC236}">
                <a16:creationId xmlns:a16="http://schemas.microsoft.com/office/drawing/2014/main" id="{E11959B5-3FDC-4A81-293C-4AFDA6D99ED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4841810" y="-1850741"/>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32030D60-57DF-C23A-0FD0-8390B2D07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0041" y="0"/>
            <a:ext cx="1382305" cy="2709319"/>
          </a:xfrm>
          <a:prstGeom prst="rect">
            <a:avLst/>
          </a:prstGeom>
        </p:spPr>
      </p:pic>
      <p:sp>
        <p:nvSpPr>
          <p:cNvPr id="2" name="عنصر نائب للمحتوى 13">
            <a:extLst>
              <a:ext uri="{FF2B5EF4-FFF2-40B4-BE49-F238E27FC236}">
                <a16:creationId xmlns:a16="http://schemas.microsoft.com/office/drawing/2014/main" id="{36CF324F-7469-A4EA-D555-44B579346A16}"/>
              </a:ext>
            </a:extLst>
          </p:cNvPr>
          <p:cNvSpPr>
            <a:spLocks noGrp="1"/>
          </p:cNvSpPr>
          <p:nvPr>
            <p:ph idx="1"/>
          </p:nvPr>
        </p:nvSpPr>
        <p:spPr>
          <a:xfrm flipH="1">
            <a:off x="1804006" y="1131316"/>
            <a:ext cx="9760090" cy="4918536"/>
          </a:xfrm>
        </p:spPr>
        <p:txBody>
          <a:bodyPr rtlCol="1">
            <a:normAutofit fontScale="85000" lnSpcReduction="10000"/>
          </a:bodyPr>
          <a:lstStyle/>
          <a:p>
            <a:pPr marL="0" indent="0" algn="just">
              <a:lnSpc>
                <a:spcPct val="150000"/>
              </a:lnSpc>
              <a:buNone/>
            </a:pPr>
            <a:r>
              <a:rPr lang="ar-SA" sz="2400" b="1" cap="all" spc="50" dirty="0">
                <a:latin typeface="Simplified Arabic" panose="02020603050405020304" pitchFamily="18" charset="-78"/>
                <a:ea typeface="Tahoma" panose="020B0604030504040204" pitchFamily="34" charset="0"/>
              </a:rPr>
              <a:t>     الأُم المُكابرة: </a:t>
            </a:r>
            <a:r>
              <a:rPr lang="ar-SA" sz="2400" cap="all" spc="50" dirty="0">
                <a:latin typeface="Simplified Arabic" panose="02020603050405020304" pitchFamily="18" charset="-78"/>
                <a:ea typeface="Tahoma" panose="020B0604030504040204" pitchFamily="34" charset="0"/>
              </a:rPr>
              <a:t>شُبّهت القدس بالأمّ المتعالية على جراحها، الصابرة المعاندة؛ دلالة على الصّمود والتحمّل والصبر. </a:t>
            </a:r>
          </a:p>
          <a:p>
            <a:pPr marL="0" indent="0" algn="just">
              <a:lnSpc>
                <a:spcPct val="150000"/>
              </a:lnSpc>
              <a:buNone/>
            </a:pPr>
            <a:r>
              <a:rPr lang="ar-SA" sz="2400" b="1" cap="all" spc="50" dirty="0">
                <a:latin typeface="Simplified Arabic" panose="02020603050405020304" pitchFamily="18" charset="-78"/>
                <a:ea typeface="Tahoma" panose="020B0604030504040204" pitchFamily="34" charset="0"/>
              </a:rPr>
              <a:t>     تلتحف سورها كثوب طُهر: </a:t>
            </a:r>
            <a:r>
              <a:rPr lang="ar-SA" sz="2400" cap="all" spc="50" dirty="0">
                <a:latin typeface="Simplified Arabic" panose="02020603050405020304" pitchFamily="18" charset="-78"/>
                <a:ea typeface="Tahoma" panose="020B0604030504040204" pitchFamily="34" charset="0"/>
              </a:rPr>
              <a:t>شُبّهت القدس بفتاة، وشبّه السور الذي يحيط بالقدس بثوبٍ تتغطى به؛ دلالة على القداسة والطّهارة والمكانة الدينيّة. </a:t>
            </a:r>
          </a:p>
          <a:p>
            <a:pPr marL="0" indent="0" algn="just">
              <a:lnSpc>
                <a:spcPct val="150000"/>
              </a:lnSpc>
              <a:buNone/>
            </a:pPr>
            <a:r>
              <a:rPr lang="ar-SA" sz="2400" b="1" cap="all" spc="50" dirty="0">
                <a:latin typeface="Simplified Arabic" panose="02020603050405020304" pitchFamily="18" charset="-78"/>
                <a:ea typeface="Tahoma" panose="020B0604030504040204" pitchFamily="34" charset="0"/>
              </a:rPr>
              <a:t>     تشدّ قبضتها على قبضاتهم : </a:t>
            </a:r>
            <a:r>
              <a:rPr lang="ar-SA" sz="2400" cap="all" spc="50" dirty="0">
                <a:latin typeface="Simplified Arabic" panose="02020603050405020304" pitchFamily="18" charset="-78"/>
                <a:ea typeface="Tahoma" panose="020B0604030504040204" pitchFamily="34" charset="0"/>
              </a:rPr>
              <a:t>شُبّه الغزاة والمحتلون بإنسان يقبض على القدس، وشُبّهت القدس بإنسان يشدّ من قبضته ويدافع عن نفسه مبعداً قبضة الاحتلال؛ دلالة على القوّة والتّحدي والصّمود. </a:t>
            </a:r>
          </a:p>
          <a:p>
            <a:pPr marL="0" indent="0" algn="just">
              <a:lnSpc>
                <a:spcPct val="150000"/>
              </a:lnSpc>
              <a:buNone/>
            </a:pPr>
            <a:r>
              <a:rPr lang="ar-SA" sz="2400" b="1" cap="all" spc="50" dirty="0">
                <a:latin typeface="Simplified Arabic" panose="02020603050405020304" pitchFamily="18" charset="-78"/>
                <a:ea typeface="Tahoma" panose="020B0604030504040204" pitchFamily="34" charset="0"/>
              </a:rPr>
              <a:t>     قلب الأم الذي يعرفهم بسيماهم: </a:t>
            </a:r>
            <a:r>
              <a:rPr lang="ar-SA" sz="2400" cap="all" spc="50" dirty="0">
                <a:latin typeface="Simplified Arabic" panose="02020603050405020304" pitchFamily="18" charset="-78"/>
                <a:ea typeface="Tahoma" panose="020B0604030504040204" pitchFamily="34" charset="0"/>
              </a:rPr>
              <a:t>شُبّهت القدس بأمٍّ تعرف أبناءَها من ملامِحهم وسحنتهم؛ دلالة على العلاقة المتينة بين القدس وأبنائها.</a:t>
            </a:r>
          </a:p>
          <a:p>
            <a:pPr marL="0" indent="0" algn="just">
              <a:lnSpc>
                <a:spcPct val="150000"/>
              </a:lnSpc>
              <a:buNone/>
            </a:pPr>
            <a:r>
              <a:rPr lang="ar-SA" sz="2400" b="1" cap="all" spc="50" dirty="0">
                <a:latin typeface="Simplified Arabic" panose="02020603050405020304" pitchFamily="18" charset="-78"/>
                <a:ea typeface="Tahoma" panose="020B0604030504040204" pitchFamily="34" charset="0"/>
              </a:rPr>
              <a:t>وإن حفر الأعداء في تاريخها أخاديد كاذبة: </a:t>
            </a:r>
            <a:r>
              <a:rPr lang="ar-SA" sz="2400" cap="all" spc="50" dirty="0">
                <a:latin typeface="Simplified Arabic" panose="02020603050405020304" pitchFamily="18" charset="-78"/>
                <a:ea typeface="Tahoma" panose="020B0604030504040204" pitchFamily="34" charset="0"/>
              </a:rPr>
              <a:t>شُبّه التاريخ بأرض تُحفر، وشبّهت الأكاذيب بالأخاديد؛ دلالة على تشويه الاحتلال لتاريخ القدس، ومحاولة سرقته. </a:t>
            </a:r>
          </a:p>
          <a:p>
            <a:pPr marL="0" indent="0" algn="just">
              <a:lnSpc>
                <a:spcPct val="150000"/>
              </a:lnSpc>
              <a:buNone/>
            </a:pPr>
            <a:endParaRPr lang="ar-SA" sz="2400" cap="all" spc="50" dirty="0">
              <a:latin typeface="Simplified Arabic" panose="02020603050405020304" pitchFamily="18" charset="-78"/>
              <a:ea typeface="Tahoma" panose="020B0604030504040204" pitchFamily="34" charset="0"/>
            </a:endParaRPr>
          </a:p>
          <a:p>
            <a:pPr marL="0" indent="0" algn="just">
              <a:lnSpc>
                <a:spcPct val="150000"/>
              </a:lnSpc>
              <a:buNone/>
            </a:pPr>
            <a:endParaRPr lang="ar-SA" sz="2400" cap="all" spc="50" dirty="0">
              <a:latin typeface="Simplified Arabic" panose="02020603050405020304" pitchFamily="18" charset="-78"/>
              <a:ea typeface="Tahoma" panose="020B0604030504040204" pitchFamily="34" charset="0"/>
            </a:endParaRPr>
          </a:p>
          <a:p>
            <a:pPr marL="0" indent="0" algn="just">
              <a:lnSpc>
                <a:spcPct val="150000"/>
              </a:lnSpc>
              <a:buNone/>
            </a:pPr>
            <a:endParaRPr lang="ar-SA" sz="2400" cap="all" spc="50" dirty="0">
              <a:latin typeface="Simplified Arabic" panose="02020603050405020304" pitchFamily="18" charset="-78"/>
              <a:ea typeface="Tahoma" panose="020B0604030504040204" pitchFamily="34" charset="0"/>
            </a:endParaRPr>
          </a:p>
        </p:txBody>
      </p:sp>
      <p:sp>
        <p:nvSpPr>
          <p:cNvPr id="8" name="العنوان 12">
            <a:extLst>
              <a:ext uri="{FF2B5EF4-FFF2-40B4-BE49-F238E27FC236}">
                <a16:creationId xmlns:a16="http://schemas.microsoft.com/office/drawing/2014/main" id="{ED2EA1BE-FA95-2D6F-1807-ED95DBBBDE30}"/>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CF699619-58D9-2F74-E147-55BBD338AA2C}"/>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2916D054-F5CF-A607-2596-17DD75BEEEE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pic>
        <p:nvPicPr>
          <p:cNvPr id="5" name="صورة 4" descr="صورة تحتوي على نجمة, فن, الرسومات, الإبداع&#10;&#10;تم إنشاء الوصف تلقائياً">
            <a:extLst>
              <a:ext uri="{FF2B5EF4-FFF2-40B4-BE49-F238E27FC236}">
                <a16:creationId xmlns:a16="http://schemas.microsoft.com/office/drawing/2014/main" id="{549254C2-C318-13BD-5F39-6E8D21AE8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3805" y="1055233"/>
            <a:ext cx="406054" cy="698227"/>
          </a:xfrm>
          <a:prstGeom prst="rect">
            <a:avLst/>
          </a:prstGeom>
        </p:spPr>
      </p:pic>
      <p:pic>
        <p:nvPicPr>
          <p:cNvPr id="6" name="صورة 5" descr="صورة تحتوي على نجمة, فن, الرسومات, الإبداع&#10;&#10;تم إنشاء الوصف تلقائياً">
            <a:extLst>
              <a:ext uri="{FF2B5EF4-FFF2-40B4-BE49-F238E27FC236}">
                <a16:creationId xmlns:a16="http://schemas.microsoft.com/office/drawing/2014/main" id="{4E86EE89-969E-DF17-8B5F-F1921D593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3805" y="526111"/>
            <a:ext cx="406054" cy="698227"/>
          </a:xfrm>
          <a:prstGeom prst="rect">
            <a:avLst/>
          </a:prstGeom>
        </p:spPr>
      </p:pic>
    </p:spTree>
    <p:extLst>
      <p:ext uri="{BB962C8B-B14F-4D97-AF65-F5344CB8AC3E}">
        <p14:creationId xmlns:p14="http://schemas.microsoft.com/office/powerpoint/2010/main" val="2005703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9F603-1438-D428-4512-9EC11406CA49}"/>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078ADF6E-899B-55FA-861D-A14E3B5E081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12422D6D-A21D-C926-0D1B-0884470B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095BF647-697C-E2C2-F446-29B9C3EA55E4}"/>
              </a:ext>
            </a:extLst>
          </p:cNvPr>
          <p:cNvSpPr txBox="1">
            <a:spLocks/>
          </p:cNvSpPr>
          <p:nvPr/>
        </p:nvSpPr>
        <p:spPr>
          <a:xfrm flipH="1">
            <a:off x="1105659" y="579126"/>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lang="ar-SA" sz="3200" dirty="0">
                <a:solidFill>
                  <a:schemeClr val="accent5">
                    <a:lumMod val="50000"/>
                  </a:schemeClr>
                </a:solidFill>
                <a:latin typeface="Tahoma" panose="020B0604030504040204" pitchFamily="34" charset="0"/>
                <a:ea typeface="Tahoma" panose="020B0604030504040204" pitchFamily="34" charset="0"/>
                <a:cs typeface="Diwani Letter" panose="02010400000000000000" pitchFamily="2" charset="-78"/>
              </a:rPr>
              <a:t>أرقٌ على أرقٍ</a:t>
            </a:r>
            <a:endParaRPr kumimoji="0" lang="ar-SA" sz="32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E96134BD-8ECD-142C-FFE8-42C30CC631B9}"/>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pic>
        <p:nvPicPr>
          <p:cNvPr id="5" name="عنصر نائب للمحتوى 6">
            <a:extLst>
              <a:ext uri="{FF2B5EF4-FFF2-40B4-BE49-F238E27FC236}">
                <a16:creationId xmlns:a16="http://schemas.microsoft.com/office/drawing/2014/main" id="{CF2F6133-C70C-B1A9-1622-1EDD3561E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2043325"/>
            <a:ext cx="2763190" cy="3793980"/>
          </a:xfrm>
          <a:prstGeom prst="rect">
            <a:avLst/>
          </a:prstGeom>
          <a:ln>
            <a:noFill/>
          </a:ln>
          <a:effectLst>
            <a:softEdge rad="112500"/>
          </a:effectLst>
        </p:spPr>
      </p:pic>
      <p:sp>
        <p:nvSpPr>
          <p:cNvPr id="2" name="عنصر نائب للمحتوى 13">
            <a:extLst>
              <a:ext uri="{FF2B5EF4-FFF2-40B4-BE49-F238E27FC236}">
                <a16:creationId xmlns:a16="http://schemas.microsoft.com/office/drawing/2014/main" id="{8C6D4A8D-D18C-8900-1CF9-44A85C3B6543}"/>
              </a:ext>
            </a:extLst>
          </p:cNvPr>
          <p:cNvSpPr>
            <a:spLocks noGrp="1"/>
          </p:cNvSpPr>
          <p:nvPr>
            <p:ph idx="1"/>
          </p:nvPr>
        </p:nvSpPr>
        <p:spPr>
          <a:xfrm flipH="1">
            <a:off x="3555587" y="1847373"/>
            <a:ext cx="7664465" cy="4185883"/>
          </a:xfrm>
        </p:spPr>
        <p:txBody>
          <a:bodyPr rtlCol="1">
            <a:normAutofit/>
          </a:bodyPr>
          <a:lstStyle/>
          <a:p>
            <a:pPr marL="0" indent="0" algn="just">
              <a:lnSpc>
                <a:spcPct val="150000"/>
              </a:lnSpc>
              <a:buNone/>
            </a:pPr>
            <a:r>
              <a:rPr lang="ar-JO" sz="20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   </a:t>
            </a:r>
            <a:r>
              <a:rPr lang="ar-SA" sz="2400" cap="all" spc="50" dirty="0">
                <a:latin typeface="Simplified Arabic" panose="02020603050405020304" pitchFamily="18" charset="-78"/>
                <a:ea typeface="Tahoma" panose="020B0604030504040204" pitchFamily="34" charset="0"/>
              </a:rPr>
              <a:t>أرق المدينة المحتلّة لا يخفى على أحبابها، فغبار الأيّام البنيّ على أسوارها- التي تحكي قصّة النقاش العثمانيّ- كالسواد الذي تتّشح به عيون الأمّهات من طول السهر، فكيف تنام؟ وهي التي تلتحف كلّ مساء آخِرَ أوجاعها، وتأوي إلى كهف الوطن الحزين، تصطحبُ معها فتيتَها الرياحين، وفرسانَها الذين يخبئون القبّة في حدقاتهم، ويمضون إلى حتفهم باسمين.</a:t>
            </a:r>
          </a:p>
          <a:p>
            <a:pPr marL="0" indent="0" algn="just">
              <a:lnSpc>
                <a:spcPct val="150000"/>
              </a:lnSpc>
              <a:buNone/>
            </a:pPr>
            <a:r>
              <a:rPr lang="ar-SA" sz="2400" cap="all" spc="50" dirty="0">
                <a:latin typeface="Simplified Arabic" panose="02020603050405020304" pitchFamily="18" charset="-78"/>
                <a:ea typeface="Tahoma" panose="020B0604030504040204" pitchFamily="34" charset="0"/>
              </a:rPr>
              <a:t> </a:t>
            </a:r>
          </a:p>
        </p:txBody>
      </p:sp>
      <p:sp>
        <p:nvSpPr>
          <p:cNvPr id="6" name="قوس كبير أيمن 5">
            <a:extLst>
              <a:ext uri="{FF2B5EF4-FFF2-40B4-BE49-F238E27FC236}">
                <a16:creationId xmlns:a16="http://schemas.microsoft.com/office/drawing/2014/main" id="{DD948FA9-8900-6889-D4AC-A0AC13C3BC6F}"/>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3393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936D4-F7D5-43FE-8141-E2DE53A1B86C}"/>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1ACBE660-FC54-65CC-79F2-C47A20E0789D}"/>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570632" y="-2107679"/>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67BD7EB2-A72C-3C18-32FC-F4404E934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22635A99-50A0-5FB8-C808-FE07B0777D23}"/>
              </a:ext>
            </a:extLst>
          </p:cNvPr>
          <p:cNvSpPr>
            <a:spLocks noGrp="1"/>
          </p:cNvSpPr>
          <p:nvPr>
            <p:ph idx="1"/>
          </p:nvPr>
        </p:nvSpPr>
        <p:spPr>
          <a:xfrm flipH="1">
            <a:off x="1925256" y="1626083"/>
            <a:ext cx="9160326" cy="3886165"/>
          </a:xfrm>
        </p:spPr>
        <p:txBody>
          <a:bodyPr rtlCol="1">
            <a:normAutofit/>
          </a:bodyPr>
          <a:lstStyle/>
          <a:p>
            <a:pPr marL="0" indent="0" algn="just">
              <a:buNone/>
            </a:pPr>
            <a:r>
              <a:rPr lang="ar-SA" sz="2400" b="1" cap="all" spc="50" dirty="0">
                <a:latin typeface="Simplified Arabic" panose="02020603050405020304" pitchFamily="18" charset="-78"/>
                <a:ea typeface="Tahoma" panose="020B0604030504040204" pitchFamily="34" charset="0"/>
              </a:rPr>
              <a:t>1- نوفّق بين الفكرة والعبارة المناسبة من النصّ:</a:t>
            </a:r>
          </a:p>
          <a:p>
            <a:pPr marL="0" indent="0" algn="just">
              <a:buNone/>
            </a:pPr>
            <a:r>
              <a:rPr lang="ar-SA" sz="2400" cap="all" spc="50" dirty="0">
                <a:latin typeface="Simplified Arabic" panose="02020603050405020304" pitchFamily="18" charset="-78"/>
                <a:ea typeface="Tahoma" panose="020B0604030504040204" pitchFamily="34" charset="0"/>
              </a:rPr>
              <a:t>       - القدس مدينة حزينة موجوعة من الاحتلال.      (غبار الأيّام البنيّ على أسوارها)</a:t>
            </a:r>
          </a:p>
          <a:p>
            <a:pPr marL="0" indent="0" algn="just">
              <a:buNone/>
            </a:pPr>
            <a:r>
              <a:rPr lang="ar-SA" sz="2400" cap="all" spc="50" dirty="0">
                <a:latin typeface="Simplified Arabic" panose="02020603050405020304" pitchFamily="18" charset="-78"/>
                <a:ea typeface="Tahoma" panose="020B0604030504040204" pitchFamily="34" charset="0"/>
              </a:rPr>
              <a:t>         - القدس مدينة عتيقة عريقة الأمجاد.            (ويمضون إلى حتفهم باسمين)</a:t>
            </a:r>
          </a:p>
          <a:p>
            <a:pPr marL="0" indent="0" algn="just">
              <a:buNone/>
            </a:pPr>
            <a:r>
              <a:rPr lang="ar-SA" sz="2400" cap="all" spc="50" dirty="0">
                <a:latin typeface="Simplified Arabic" panose="02020603050405020304" pitchFamily="18" charset="-78"/>
                <a:ea typeface="Tahoma" panose="020B0604030504040204" pitchFamily="34" charset="0"/>
              </a:rPr>
              <a:t>       - القدس تقدم التضحيات من أبنائها الفرسان.     (تلتحف كلّ مساء آخِرَ أوجاعها)        </a:t>
            </a:r>
          </a:p>
          <a:p>
            <a:pPr marL="0" indent="0" algn="just">
              <a:buNone/>
            </a:pPr>
            <a:r>
              <a:rPr lang="ar-SA" sz="2400" cap="all" spc="50" dirty="0">
                <a:latin typeface="Simplified Arabic" panose="02020603050405020304" pitchFamily="18" charset="-78"/>
                <a:ea typeface="Tahoma" panose="020B0604030504040204" pitchFamily="34" charset="0"/>
              </a:rPr>
              <a:t>       </a:t>
            </a:r>
          </a:p>
          <a:p>
            <a:pPr marL="0" indent="0" algn="just">
              <a:buNone/>
            </a:pPr>
            <a:r>
              <a:rPr lang="ar-SA" sz="2400" cap="all" spc="50" dirty="0">
                <a:latin typeface="Simplified Arabic" panose="02020603050405020304" pitchFamily="18" charset="-78"/>
                <a:ea typeface="Tahoma" panose="020B0604030504040204" pitchFamily="34" charset="0"/>
              </a:rPr>
              <a:t> 2-  </a:t>
            </a:r>
            <a:r>
              <a:rPr lang="ar-SA" sz="2400" b="1" cap="all" spc="50" dirty="0">
                <a:latin typeface="Simplified Arabic" panose="02020603050405020304" pitchFamily="18" charset="-78"/>
                <a:ea typeface="Tahoma" panose="020B0604030504040204" pitchFamily="34" charset="0"/>
              </a:rPr>
              <a:t>غبار الأيّام البنيّ على أسوارها كالسواد الذي تتّشح به عيون الأمّهات من طول السهر: </a:t>
            </a:r>
            <a:r>
              <a:rPr lang="ar-SA" sz="2400" cap="all" spc="50" dirty="0">
                <a:latin typeface="Simplified Arabic" panose="02020603050405020304" pitchFamily="18" charset="-78"/>
                <a:ea typeface="Tahoma" panose="020B0604030504040204" pitchFamily="34" charset="0"/>
              </a:rPr>
              <a:t>شُبّه الغبار الذي على أسوار القدس بفعل القدم تاركاً لونَه البنيَّ، بالسواد الذي يحيط بعيون الأمّهات بفعل السهر.</a:t>
            </a:r>
          </a:p>
        </p:txBody>
      </p:sp>
      <p:sp>
        <p:nvSpPr>
          <p:cNvPr id="8" name="العنوان 12">
            <a:extLst>
              <a:ext uri="{FF2B5EF4-FFF2-40B4-BE49-F238E27FC236}">
                <a16:creationId xmlns:a16="http://schemas.microsoft.com/office/drawing/2014/main" id="{A3557DEF-E897-5304-B5A9-80EDD5850550}"/>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34CFCAC7-5A45-529A-AB1F-E467B797B267}"/>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A0013254-E956-2816-49F2-C944DD9C55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3115516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AAA64-CBF2-6CBF-4F37-8B2D41D88A0B}"/>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6637A537-CF55-0A26-DFFE-65A9CBCC0EFB}"/>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0078E259-360A-F422-A4FE-AC9408338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B92F0A75-E461-BF65-F8D2-E52E0E87AAB4}"/>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3200" b="1" i="0" u="none" strike="noStrike" kern="1200" cap="none" spc="0" normalizeH="0" baseline="0" noProof="0" dirty="0">
                <a:ln>
                  <a:noFill/>
                </a:ln>
                <a:solidFill>
                  <a:schemeClr val="accent5">
                    <a:lumMod val="50000"/>
                  </a:schemeClr>
                </a:solidFill>
                <a:effectLst/>
                <a:uLnTx/>
                <a:uFillTx/>
                <a:cs typeface="Diwani Letter" panose="02010400000000000000" pitchFamily="2" charset="-78"/>
              </a:rPr>
              <a:t>عبوُر قلبٍ</a:t>
            </a: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3A97DC3B-F39D-C8A9-9C3A-7C68BB586F76}"/>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sp>
        <p:nvSpPr>
          <p:cNvPr id="2" name="عنصر نائب للمحتوى 13">
            <a:extLst>
              <a:ext uri="{FF2B5EF4-FFF2-40B4-BE49-F238E27FC236}">
                <a16:creationId xmlns:a16="http://schemas.microsoft.com/office/drawing/2014/main" id="{E191437D-D7A5-70FA-5787-1CC6F806157F}"/>
              </a:ext>
            </a:extLst>
          </p:cNvPr>
          <p:cNvSpPr>
            <a:spLocks noGrp="1"/>
          </p:cNvSpPr>
          <p:nvPr>
            <p:ph idx="1"/>
          </p:nvPr>
        </p:nvSpPr>
        <p:spPr>
          <a:xfrm flipH="1">
            <a:off x="3805085" y="1987952"/>
            <a:ext cx="7280497" cy="4185883"/>
          </a:xfrm>
        </p:spPr>
        <p:txBody>
          <a:bodyPr rtlCol="1">
            <a:normAutofit/>
          </a:bodyPr>
          <a:lstStyle/>
          <a:p>
            <a:pPr marL="0" indent="0" algn="just">
              <a:lnSpc>
                <a:spcPct val="150000"/>
              </a:lnSpc>
              <a:buNone/>
            </a:pPr>
            <a:r>
              <a:rPr lang="ar-SA" sz="2400" cap="all" spc="50" dirty="0">
                <a:latin typeface="Simplified Arabic" panose="02020603050405020304" pitchFamily="18" charset="-78"/>
                <a:ea typeface="Tahoma" panose="020B0604030504040204" pitchFamily="34" charset="0"/>
              </a:rPr>
              <a:t>     </a:t>
            </a:r>
            <a:r>
              <a:rPr lang="ar-SA" cap="all" spc="50" dirty="0">
                <a:latin typeface="Simplified Arabic" panose="02020603050405020304" pitchFamily="18" charset="-78"/>
                <a:ea typeface="Tahoma" panose="020B0604030504040204" pitchFamily="34" charset="0"/>
              </a:rPr>
              <a:t>يعبر القلب بوابة المدينة كما يعبر العابد الخاشع تكبيرة الصلاة، وتسجدُ الروح على بلاطها سجدتيْنِ، لكلّ ركن في الطريق عناقُ روح متلهّفةٍ، ومع كلّ حجر في البيوت والمحالّ على جانبي الطريق رباطٌ مقدّس.</a:t>
            </a:r>
          </a:p>
          <a:p>
            <a:pPr marL="0" indent="0" algn="just">
              <a:buNone/>
            </a:pPr>
            <a:r>
              <a:rPr lang="ar-SA" sz="3200" cap="all" spc="50" dirty="0">
                <a:solidFill>
                  <a:srgbClr val="F4E7ED">
                    <a:lumMod val="50000"/>
                  </a:srgbClr>
                </a:solidFill>
                <a:latin typeface="Simplified Arabic" panose="02020603050405020304" pitchFamily="18" charset="-78"/>
                <a:ea typeface="Tahoma" panose="020B0604030504040204" pitchFamily="34" charset="0"/>
                <a:cs typeface="Akhbar MT" pitchFamily="2" charset="-78"/>
              </a:rPr>
              <a:t>  </a:t>
            </a:r>
          </a:p>
        </p:txBody>
      </p:sp>
      <p:sp>
        <p:nvSpPr>
          <p:cNvPr id="6" name="قوس كبير أيمن 5">
            <a:extLst>
              <a:ext uri="{FF2B5EF4-FFF2-40B4-BE49-F238E27FC236}">
                <a16:creationId xmlns:a16="http://schemas.microsoft.com/office/drawing/2014/main" id="{51859A89-E515-E965-4904-80BA16DAACBE}"/>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pic>
        <p:nvPicPr>
          <p:cNvPr id="4" name="صورة 3">
            <a:extLst>
              <a:ext uri="{FF2B5EF4-FFF2-40B4-BE49-F238E27FC236}">
                <a16:creationId xmlns:a16="http://schemas.microsoft.com/office/drawing/2014/main" id="{9EACFC91-25D4-DAF2-2829-53A8ADC82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0" y="1902673"/>
            <a:ext cx="2763190" cy="3519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31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FB7D7-3191-7E53-6CCA-8EE043CBD08D}"/>
            </a:ext>
          </a:extLst>
        </p:cNvPr>
        <p:cNvGrpSpPr/>
        <p:nvPr/>
      </p:nvGrpSpPr>
      <p:grpSpPr>
        <a:xfrm>
          <a:off x="0" y="0"/>
          <a:ext cx="0" cy="0"/>
          <a:chOff x="0" y="0"/>
          <a:chExt cx="0" cy="0"/>
        </a:xfrm>
      </p:grpSpPr>
      <p:pic>
        <p:nvPicPr>
          <p:cNvPr id="9" name="صورة 8" descr="صورة تحتوي على نجمة, فن, الرسومات, الإبداع&#10;&#10;تم إنشاء الوصف تلقائياً">
            <a:extLst>
              <a:ext uri="{FF2B5EF4-FFF2-40B4-BE49-F238E27FC236}">
                <a16:creationId xmlns:a16="http://schemas.microsoft.com/office/drawing/2014/main" id="{703AC526-B235-308A-29D7-56421AC5A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38535" y="5023582"/>
            <a:ext cx="588201" cy="868282"/>
          </a:xfrm>
          <a:prstGeom prst="rect">
            <a:avLst/>
          </a:prstGeom>
        </p:spPr>
      </p:pic>
      <p:pic>
        <p:nvPicPr>
          <p:cNvPr id="4" name="صورة 3" descr="صورة تحتوي على نجمة, فن, الرسومات, الإبداع&#10;&#10;تم إنشاء الوصف تلقائياً">
            <a:extLst>
              <a:ext uri="{FF2B5EF4-FFF2-40B4-BE49-F238E27FC236}">
                <a16:creationId xmlns:a16="http://schemas.microsoft.com/office/drawing/2014/main" id="{A6295DF3-222C-744D-BDDB-B0E0C3737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620807">
            <a:off x="416570" y="3876307"/>
            <a:ext cx="588201" cy="868282"/>
          </a:xfrm>
          <a:prstGeom prst="rect">
            <a:avLst/>
          </a:prstGeom>
        </p:spPr>
      </p:pic>
      <p:pic>
        <p:nvPicPr>
          <p:cNvPr id="3" name="عنصر نائب للمحتوى 12" descr="صورة تحتوي على فن, شكل&#10;&#10;تم إنشاء الوصف تلقائياً">
            <a:extLst>
              <a:ext uri="{FF2B5EF4-FFF2-40B4-BE49-F238E27FC236}">
                <a16:creationId xmlns:a16="http://schemas.microsoft.com/office/drawing/2014/main" id="{AA303FD1-8715-DCFD-93C4-CD57B98A37B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8570632" y="-2107679"/>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8665D11F-2CA3-2BB2-ECB9-8705DF362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2AB9D7E4-0872-3BFD-8175-A4A86BCB7DB7}"/>
              </a:ext>
            </a:extLst>
          </p:cNvPr>
          <p:cNvSpPr>
            <a:spLocks noGrp="1"/>
          </p:cNvSpPr>
          <p:nvPr>
            <p:ph idx="1"/>
          </p:nvPr>
        </p:nvSpPr>
        <p:spPr>
          <a:xfrm flipH="1">
            <a:off x="1710813" y="1106386"/>
            <a:ext cx="9575983" cy="4351338"/>
          </a:xfrm>
        </p:spPr>
        <p:txBody>
          <a:bodyPr rtlCol="1">
            <a:normAutofit/>
          </a:bodyPr>
          <a:lstStyle/>
          <a:p>
            <a:pPr marL="0" indent="0" algn="just">
              <a:buNone/>
            </a:pPr>
            <a:r>
              <a:rPr lang="ar-SA" sz="2400" b="1" cap="all" spc="50" dirty="0">
                <a:latin typeface="Simplified Arabic" panose="02020603050405020304" pitchFamily="18" charset="-78"/>
                <a:ea typeface="Tahoma" panose="020B0604030504040204" pitchFamily="34" charset="0"/>
              </a:rPr>
              <a:t>1- وصف الحالة الإيمانيّة عند دخول القدس: </a:t>
            </a:r>
          </a:p>
          <a:p>
            <a:pPr marL="0" indent="0" algn="just">
              <a:buNone/>
            </a:pPr>
            <a:r>
              <a:rPr lang="ar-SA" sz="2400" cap="all" spc="50" dirty="0">
                <a:latin typeface="Simplified Arabic" panose="02020603050405020304" pitchFamily="18" charset="-78"/>
                <a:ea typeface="Tahoma" panose="020B0604030504040204" pitchFamily="34" charset="0"/>
              </a:rPr>
              <a:t>  سيطرة حالة من الخشوع والهيبة على قلب زائرها، والسجود لله على بلاطها، واللهفة والارتباط الروحيّ المقدّس عند تأمّل كلّ ناحية أو بيت أو محلّ في طرقها.</a:t>
            </a:r>
          </a:p>
          <a:p>
            <a:pPr marL="0" indent="0" algn="just">
              <a:buNone/>
            </a:pPr>
            <a:r>
              <a:rPr lang="ar-SA" sz="2400" cap="all" spc="50" dirty="0">
                <a:latin typeface="Simplified Arabic" panose="02020603050405020304" pitchFamily="18" charset="-78"/>
                <a:ea typeface="Tahoma" panose="020B0604030504040204" pitchFamily="34" charset="0"/>
              </a:rPr>
              <a:t>       </a:t>
            </a:r>
          </a:p>
          <a:p>
            <a:pPr marL="0" indent="0" algn="just">
              <a:buNone/>
            </a:pPr>
            <a:r>
              <a:rPr lang="ar-SA" sz="2400" cap="all" spc="50" dirty="0">
                <a:latin typeface="Simplified Arabic" panose="02020603050405020304" pitchFamily="18" charset="-78"/>
                <a:ea typeface="Tahoma" panose="020B0604030504040204" pitchFamily="34" charset="0"/>
              </a:rPr>
              <a:t> 2-  </a:t>
            </a:r>
            <a:r>
              <a:rPr lang="ar-SA" sz="2400" b="1" cap="all" spc="50" dirty="0">
                <a:latin typeface="Simplified Arabic" panose="02020603050405020304" pitchFamily="18" charset="-78"/>
                <a:ea typeface="Tahoma" panose="020B0604030504040204" pitchFamily="34" charset="0"/>
              </a:rPr>
              <a:t>ما الألفاظ التي وظفها الشاعر للتعبير عن هذه الحالة الإيمانيّة؟</a:t>
            </a:r>
          </a:p>
          <a:p>
            <a:pPr marL="0" indent="0" algn="just">
              <a:buNone/>
            </a:pPr>
            <a:r>
              <a:rPr lang="ar-SA" sz="2400" cap="all" spc="50" dirty="0">
                <a:latin typeface="Simplified Arabic" panose="02020603050405020304" pitchFamily="18" charset="-78"/>
                <a:ea typeface="Tahoma" panose="020B0604030504040204" pitchFamily="34" charset="0"/>
              </a:rPr>
              <a:t>العابد، الخاشع، الصلاة، تسجد، سجدتين، رباط مقدّس.</a:t>
            </a:r>
          </a:p>
          <a:p>
            <a:pPr marL="0" indent="0" algn="just">
              <a:buNone/>
            </a:pPr>
            <a:endParaRPr lang="ar-SA" sz="2400" cap="all" spc="50" dirty="0">
              <a:latin typeface="Simplified Arabic" panose="02020603050405020304" pitchFamily="18" charset="-78"/>
              <a:ea typeface="Tahoma" panose="020B0604030504040204" pitchFamily="34" charset="0"/>
            </a:endParaRPr>
          </a:p>
          <a:p>
            <a:pPr marL="0" indent="0" algn="just">
              <a:buNone/>
            </a:pPr>
            <a:r>
              <a:rPr lang="ar-SA" sz="2400" cap="all" spc="50" dirty="0">
                <a:latin typeface="Simplified Arabic" panose="02020603050405020304" pitchFamily="18" charset="-78"/>
                <a:ea typeface="Tahoma" panose="020B0604030504040204" pitchFamily="34" charset="0"/>
              </a:rPr>
              <a:t>3- </a:t>
            </a:r>
            <a:r>
              <a:rPr lang="ar-SA" sz="2400" b="1" cap="all" spc="50" dirty="0">
                <a:latin typeface="Simplified Arabic" panose="02020603050405020304" pitchFamily="18" charset="-78"/>
                <a:ea typeface="Tahoma" panose="020B0604030504040204" pitchFamily="34" charset="0"/>
              </a:rPr>
              <a:t>يعبر القلب بوابة المدينة كما يعبر العابد الخاشع تكبيرة الصلاة: </a:t>
            </a:r>
            <a:r>
              <a:rPr lang="ar-SA" sz="2400" cap="all" spc="50" dirty="0">
                <a:latin typeface="Simplified Arabic" panose="02020603050405020304" pitchFamily="18" charset="-78"/>
                <a:ea typeface="Tahoma" panose="020B0604030504040204" pitchFamily="34" charset="0"/>
              </a:rPr>
              <a:t>يعبر الزائر بوابة المدينة المقدّسة وقد سيطر على قلبه شعور الخشوع والإيمان، كأنّه يقف بين يدي الله خاشعاً له في العبادة والصلاة.</a:t>
            </a:r>
          </a:p>
        </p:txBody>
      </p:sp>
      <p:sp>
        <p:nvSpPr>
          <p:cNvPr id="8" name="العنوان 12">
            <a:extLst>
              <a:ext uri="{FF2B5EF4-FFF2-40B4-BE49-F238E27FC236}">
                <a16:creationId xmlns:a16="http://schemas.microsoft.com/office/drawing/2014/main" id="{157906BA-7F09-D36A-D0F0-2A17DE31C6A1}"/>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77FB9221-4363-63E7-82EC-B7F0F2A77B56}"/>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18FD20E6-60B6-1407-B9A1-37B3E5897CED}"/>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405660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E3888-4575-0BD3-240B-FAC0BAA30C24}"/>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5975AD0A-C17F-92DC-65A8-0D03B982D13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614506FC-34DF-B4D7-1654-301BDA361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8" name="العنوان 12">
            <a:extLst>
              <a:ext uri="{FF2B5EF4-FFF2-40B4-BE49-F238E27FC236}">
                <a16:creationId xmlns:a16="http://schemas.microsoft.com/office/drawing/2014/main" id="{735B3C59-5365-4149-37A0-06CE5CCA64DF}"/>
              </a:ext>
            </a:extLst>
          </p:cNvPr>
          <p:cNvSpPr txBox="1">
            <a:spLocks/>
          </p:cNvSpPr>
          <p:nvPr/>
        </p:nvSpPr>
        <p:spPr>
          <a:xfrm flipH="1">
            <a:off x="9556376" y="624020"/>
            <a:ext cx="1622844"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lang="ar-SA" sz="3200" dirty="0">
                <a:solidFill>
                  <a:schemeClr val="accent5">
                    <a:lumMod val="50000"/>
                  </a:schemeClr>
                </a:solidFill>
                <a:latin typeface="Tahoma" panose="020B0604030504040204" pitchFamily="34" charset="0"/>
                <a:ea typeface="Tahoma" panose="020B0604030504040204" pitchFamily="34" charset="0"/>
                <a:cs typeface="Diwani Letter" panose="02010400000000000000" pitchFamily="2" charset="-78"/>
              </a:rPr>
              <a:t>نافذة السماء</a:t>
            </a:r>
            <a:endParaRPr kumimoji="0" lang="ar-SA" sz="32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2496B93E-6EFE-98E3-F2BF-BC6AE1F49C27}"/>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318930" y="4437015"/>
            <a:ext cx="932469" cy="3783726"/>
          </a:xfrm>
          <a:prstGeom prst="rect">
            <a:avLst/>
          </a:prstGeom>
        </p:spPr>
      </p:pic>
      <p:pic>
        <p:nvPicPr>
          <p:cNvPr id="5" name="عنصر نائب للمحتوى 6">
            <a:extLst>
              <a:ext uri="{FF2B5EF4-FFF2-40B4-BE49-F238E27FC236}">
                <a16:creationId xmlns:a16="http://schemas.microsoft.com/office/drawing/2014/main" id="{F7CA6FA8-D5D4-3F60-50CA-669C67A2F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2043325"/>
            <a:ext cx="2763190" cy="3793980"/>
          </a:xfrm>
          <a:prstGeom prst="rect">
            <a:avLst/>
          </a:prstGeom>
          <a:ln>
            <a:noFill/>
          </a:ln>
          <a:effectLst>
            <a:softEdge rad="112500"/>
          </a:effectLst>
        </p:spPr>
      </p:pic>
      <p:sp>
        <p:nvSpPr>
          <p:cNvPr id="2" name="عنصر نائب للمحتوى 13">
            <a:extLst>
              <a:ext uri="{FF2B5EF4-FFF2-40B4-BE49-F238E27FC236}">
                <a16:creationId xmlns:a16="http://schemas.microsoft.com/office/drawing/2014/main" id="{CDB2CA1E-CFC0-5A31-4841-F526448F47B5}"/>
              </a:ext>
            </a:extLst>
          </p:cNvPr>
          <p:cNvSpPr>
            <a:spLocks noGrp="1"/>
          </p:cNvSpPr>
          <p:nvPr>
            <p:ph idx="1"/>
          </p:nvPr>
        </p:nvSpPr>
        <p:spPr>
          <a:xfrm flipH="1">
            <a:off x="3166760" y="1626083"/>
            <a:ext cx="7918819" cy="4185883"/>
          </a:xfrm>
        </p:spPr>
        <p:txBody>
          <a:bodyPr rtlCol="1">
            <a:normAutofit/>
          </a:bodyPr>
          <a:lstStyle/>
          <a:p>
            <a:pPr marL="0" indent="0" algn="just">
              <a:lnSpc>
                <a:spcPct val="150000"/>
              </a:lnSpc>
              <a:buNone/>
            </a:pPr>
            <a:r>
              <a:rPr lang="ar-SA" cap="all" spc="50" dirty="0">
                <a:latin typeface="Simplified Arabic" panose="02020603050405020304" pitchFamily="18" charset="-78"/>
                <a:ea typeface="Tahoma" panose="020B0604030504040204" pitchFamily="34" charset="0"/>
              </a:rPr>
              <a:t>    هي نافذة الصادقين الذين يعبرون الأرض تجاه السماء عبر نوافذها التي باركها القرآن، إنّها مدينة الله، تجتمع في أروقتها القلوب المؤمنة، كما اجتمع الأنبياء معلنين اصطفافهم خلف رسول الله، فغدت آيةً من كتاب الله، نتعبّد بترديدها ترتيلاً وابتهالاً، وزيادة في اليقين؛ لأنّها الوعي الذي لا تزيّفه سياسةُ الأمر الواقع، ولا تلغيه أسوارٌ تشيّد هنا، ولا تهويد يمارس هناك.    </a:t>
            </a:r>
          </a:p>
        </p:txBody>
      </p:sp>
      <p:sp>
        <p:nvSpPr>
          <p:cNvPr id="6" name="قوس كبير أيمن 5">
            <a:extLst>
              <a:ext uri="{FF2B5EF4-FFF2-40B4-BE49-F238E27FC236}">
                <a16:creationId xmlns:a16="http://schemas.microsoft.com/office/drawing/2014/main" id="{376377F4-01F0-0F16-D08E-C976543E4786}"/>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182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3F00D-2403-81C9-9745-08DBFA04F0EB}"/>
            </a:ext>
          </a:extLst>
        </p:cNvPr>
        <p:cNvGrpSpPr/>
        <p:nvPr/>
      </p:nvGrpSpPr>
      <p:grpSpPr>
        <a:xfrm>
          <a:off x="0" y="0"/>
          <a:ext cx="0" cy="0"/>
          <a:chOff x="0" y="0"/>
          <a:chExt cx="0" cy="0"/>
        </a:xfrm>
      </p:grpSpPr>
      <p:pic>
        <p:nvPicPr>
          <p:cNvPr id="9" name="صورة 8" descr="صورة تحتوي على نجمة, فن, الرسومات, الإبداع&#10;&#10;تم إنشاء الوصف تلقائياً">
            <a:extLst>
              <a:ext uri="{FF2B5EF4-FFF2-40B4-BE49-F238E27FC236}">
                <a16:creationId xmlns:a16="http://schemas.microsoft.com/office/drawing/2014/main" id="{A26BC256-AF28-81B6-19B5-BDB9516DE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38535" y="5023582"/>
            <a:ext cx="588201" cy="868282"/>
          </a:xfrm>
          <a:prstGeom prst="rect">
            <a:avLst/>
          </a:prstGeom>
        </p:spPr>
      </p:pic>
      <p:pic>
        <p:nvPicPr>
          <p:cNvPr id="4" name="صورة 3" descr="صورة تحتوي على نجمة, فن, الرسومات, الإبداع&#10;&#10;تم إنشاء الوصف تلقائياً">
            <a:extLst>
              <a:ext uri="{FF2B5EF4-FFF2-40B4-BE49-F238E27FC236}">
                <a16:creationId xmlns:a16="http://schemas.microsoft.com/office/drawing/2014/main" id="{C66197A4-85A7-56DA-4013-44EB34886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620807">
            <a:off x="416570" y="3876307"/>
            <a:ext cx="588201" cy="868282"/>
          </a:xfrm>
          <a:prstGeom prst="rect">
            <a:avLst/>
          </a:prstGeom>
        </p:spPr>
      </p:pic>
      <p:pic>
        <p:nvPicPr>
          <p:cNvPr id="3" name="عنصر نائب للمحتوى 12" descr="صورة تحتوي على فن, شكل&#10;&#10;تم إنشاء الوصف تلقائياً">
            <a:extLst>
              <a:ext uri="{FF2B5EF4-FFF2-40B4-BE49-F238E27FC236}">
                <a16:creationId xmlns:a16="http://schemas.microsoft.com/office/drawing/2014/main" id="{20537E3C-FBCA-546E-5892-60AB72885B5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8570632" y="-2107679"/>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F3C65B12-4818-E842-CF6F-CE1F368BC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71675156-CDAB-3D78-8E06-B231B6D34B6E}"/>
              </a:ext>
            </a:extLst>
          </p:cNvPr>
          <p:cNvSpPr>
            <a:spLocks noGrp="1"/>
          </p:cNvSpPr>
          <p:nvPr>
            <p:ph idx="1"/>
          </p:nvPr>
        </p:nvSpPr>
        <p:spPr>
          <a:xfrm flipH="1">
            <a:off x="1725561" y="808962"/>
            <a:ext cx="9561235" cy="4858956"/>
          </a:xfrm>
        </p:spPr>
        <p:txBody>
          <a:bodyPr rtlCol="1">
            <a:noAutofit/>
          </a:bodyPr>
          <a:lstStyle/>
          <a:p>
            <a:pPr marL="0" indent="0" algn="just">
              <a:lnSpc>
                <a:spcPct val="150000"/>
              </a:lnSpc>
              <a:buNone/>
            </a:pPr>
            <a:r>
              <a:rPr lang="ar-SA" sz="2000" b="1" cap="all" spc="50" dirty="0">
                <a:latin typeface="Simplified Arabic" panose="02020603050405020304" pitchFamily="18" charset="-78"/>
                <a:ea typeface="Tahoma" panose="020B0604030504040204" pitchFamily="34" charset="0"/>
              </a:rPr>
              <a:t>1- ما الحادثة الدينيّة التي تشير إليها العبارة: هي نافذة الصادقين الذين يعبرون الأرض تجاه السماء عبر نوافذها التي باركها القرآن؟ </a:t>
            </a:r>
          </a:p>
          <a:p>
            <a:pPr marL="0" indent="0" algn="just">
              <a:lnSpc>
                <a:spcPct val="150000"/>
              </a:lnSpc>
              <a:buNone/>
            </a:pPr>
            <a:r>
              <a:rPr lang="ar-SA" sz="2000" cap="all" spc="50" dirty="0">
                <a:solidFill>
                  <a:schemeClr val="tx2">
                    <a:lumMod val="75000"/>
                    <a:lumOff val="25000"/>
                  </a:schemeClr>
                </a:solidFill>
                <a:latin typeface="Simplified Arabic" panose="02020603050405020304" pitchFamily="18" charset="-78"/>
                <a:ea typeface="Tahoma" panose="020B0604030504040204" pitchFamily="34" charset="0"/>
              </a:rPr>
              <a:t>   </a:t>
            </a:r>
            <a:r>
              <a:rPr lang="ar-SA" sz="2000" b="1" cap="all" spc="50" dirty="0">
                <a:solidFill>
                  <a:schemeClr val="tx2">
                    <a:lumMod val="75000"/>
                    <a:lumOff val="25000"/>
                  </a:schemeClr>
                </a:solidFill>
                <a:latin typeface="Simplified Arabic" panose="02020603050405020304" pitchFamily="18" charset="-78"/>
                <a:ea typeface="Tahoma" panose="020B0604030504040204" pitchFamily="34" charset="0"/>
              </a:rPr>
              <a:t>"</a:t>
            </a:r>
            <a:r>
              <a:rPr lang="ar-SA" sz="2000" b="1" i="0" dirty="0">
                <a:solidFill>
                  <a:schemeClr val="tx2">
                    <a:lumMod val="75000"/>
                    <a:lumOff val="25000"/>
                  </a:schemeClr>
                </a:solidFill>
                <a:effectLst/>
                <a:latin typeface="traditional arabic" panose="02020603050405020304" pitchFamily="18" charset="-78"/>
              </a:rPr>
              <a:t>سُبْحَانَ الَّذِي أَسْرَى بِعَبْدِهِ لَيْلًا مِنَ الْمَسْجِدِ الْحَرَامِ إِلَى الْمَسْجِدِ الْأَقْصَى الَّذِي بَارَكْنَا حَوْلَهُ لِنُرِيَهُ مِنْ آَيَاتِنَا إِنَّه هُوَ السَّمِيعُ الْبَصِيرُ".</a:t>
            </a:r>
          </a:p>
          <a:p>
            <a:pPr marL="0" indent="0" algn="just">
              <a:lnSpc>
                <a:spcPct val="150000"/>
              </a:lnSpc>
              <a:buNone/>
            </a:pPr>
            <a:r>
              <a:rPr lang="ar-SA" sz="2000" b="1" cap="all" spc="50" dirty="0">
                <a:solidFill>
                  <a:srgbClr val="000000"/>
                </a:solidFill>
                <a:latin typeface="traditional arabic" panose="02020603050405020304" pitchFamily="18" charset="-78"/>
                <a:ea typeface="Tahoma" panose="020B0604030504040204" pitchFamily="34" charset="0"/>
              </a:rPr>
              <a:t>2- ما الأهميّة الدينيّة للقدس كما جاء في الفقرة؟</a:t>
            </a:r>
          </a:p>
          <a:p>
            <a:pPr marL="0" indent="0" algn="just">
              <a:lnSpc>
                <a:spcPct val="150000"/>
              </a:lnSpc>
              <a:buNone/>
            </a:pPr>
            <a:r>
              <a:rPr lang="ar-SA" sz="2000" cap="all" spc="50" dirty="0">
                <a:solidFill>
                  <a:srgbClr val="000000"/>
                </a:solidFill>
                <a:latin typeface="traditional arabic" panose="02020603050405020304" pitchFamily="18" charset="-78"/>
                <a:ea typeface="Tahoma" panose="020B0604030504040204" pitchFamily="34" charset="0"/>
              </a:rPr>
              <a:t>   القدس نافذة إلى السماء، القدس مجتمع القلوب المؤمنة، القدس ملتقى الأنبياء، القدس مدينة الله، القدس آية من كتاب الله، القدس وعي الثابتين على مواقفهم وحقّهم.</a:t>
            </a:r>
          </a:p>
          <a:p>
            <a:pPr marL="0" indent="0" algn="just">
              <a:lnSpc>
                <a:spcPct val="150000"/>
              </a:lnSpc>
              <a:buNone/>
            </a:pPr>
            <a:r>
              <a:rPr lang="ar-SA" sz="2000" b="1" cap="all" spc="50" dirty="0">
                <a:latin typeface="Simplified Arabic" panose="02020603050405020304" pitchFamily="18" charset="-78"/>
                <a:ea typeface="Tahoma" panose="020B0604030504040204" pitchFamily="34" charset="0"/>
              </a:rPr>
              <a:t>3- (لأنّها الوعي الذي لا تزيّفه سياسة الأمر الواقع، ولا تلغيه أسوار تشيّد هنا، ولا تهويد يمارس هناك)</a:t>
            </a:r>
          </a:p>
          <a:p>
            <a:pPr marL="0" indent="0" algn="just">
              <a:lnSpc>
                <a:spcPct val="150000"/>
              </a:lnSpc>
              <a:buNone/>
            </a:pPr>
            <a:r>
              <a:rPr lang="ar-SA" sz="2000" b="1" cap="all" spc="50" dirty="0">
                <a:latin typeface="Simplified Arabic" panose="02020603050405020304" pitchFamily="18" charset="-78"/>
                <a:ea typeface="Tahoma" panose="020B0604030504040204" pitchFamily="34" charset="0"/>
              </a:rPr>
              <a:t>   القدس في وعي أبنائها وإدراكهم هي عاصمة فلسطين المقدّسة وهذا يقين ثابت لا تبدّله أو تغيّره أو تمحوه كلّ محاولات الاحتلال للتهويد، أو فرض الأمر الواقع عليها. </a:t>
            </a:r>
          </a:p>
          <a:p>
            <a:pPr marL="0" indent="0" algn="just">
              <a:lnSpc>
                <a:spcPct val="150000"/>
              </a:lnSpc>
              <a:buNone/>
            </a:pPr>
            <a:r>
              <a:rPr lang="ar-SA" sz="2000" b="1" cap="all" spc="50" dirty="0">
                <a:latin typeface="Simplified Arabic" panose="02020603050405020304" pitchFamily="18" charset="-78"/>
                <a:ea typeface="Tahoma" panose="020B0604030504040204" pitchFamily="34" charset="0"/>
              </a:rPr>
              <a:t> </a:t>
            </a:r>
          </a:p>
        </p:txBody>
      </p:sp>
      <p:sp>
        <p:nvSpPr>
          <p:cNvPr id="8" name="العنوان 12">
            <a:extLst>
              <a:ext uri="{FF2B5EF4-FFF2-40B4-BE49-F238E27FC236}">
                <a16:creationId xmlns:a16="http://schemas.microsoft.com/office/drawing/2014/main" id="{1113C6D3-F197-FBC6-9B71-9D3E26F06E68}"/>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1D330985-183D-C0E5-CF8E-F893BD40B917}"/>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26830EF6-B7F1-C956-B5C4-5B57ACE5F37A}"/>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2448380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extLst>
              <a:ext uri="{FF2B5EF4-FFF2-40B4-BE49-F238E27FC236}">
                <a16:creationId xmlns:a16="http://schemas.microsoft.com/office/drawing/2014/main" id="{AA268FE2-B377-A4D2-4AD3-0EC9CCCA1903}"/>
              </a:ext>
            </a:extLst>
          </p:cNvPr>
          <p:cNvSpPr/>
          <p:nvPr/>
        </p:nvSpPr>
        <p:spPr>
          <a:xfrm>
            <a:off x="0" y="2589132"/>
            <a:ext cx="5712643" cy="2634018"/>
          </a:xfrm>
          <a:prstGeom prst="rect">
            <a:avLst/>
          </a:prstGeom>
          <a:solidFill>
            <a:srgbClr val="E8CD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8CDE7"/>
              </a:solidFill>
            </a:endParaRPr>
          </a:p>
        </p:txBody>
      </p:sp>
      <p:sp>
        <p:nvSpPr>
          <p:cNvPr id="11" name="العنوان 1">
            <a:extLst>
              <a:ext uri="{FF2B5EF4-FFF2-40B4-BE49-F238E27FC236}">
                <a16:creationId xmlns:a16="http://schemas.microsoft.com/office/drawing/2014/main" id="{F2460E4B-30F8-7990-0508-DBADFBF3DD0B}"/>
              </a:ext>
            </a:extLst>
          </p:cNvPr>
          <p:cNvSpPr txBox="1">
            <a:spLocks/>
          </p:cNvSpPr>
          <p:nvPr/>
        </p:nvSpPr>
        <p:spPr>
          <a:xfrm>
            <a:off x="5568287" y="2666426"/>
            <a:ext cx="6623713" cy="2556723"/>
          </a:xfrm>
          <a:prstGeom prst="rect">
            <a:avLst/>
          </a:prstGeom>
          <a:solidFill>
            <a:srgbClr val="632E62">
              <a:lumMod val="20000"/>
              <a:lumOff val="80000"/>
            </a:srgbClr>
          </a:solidFill>
        </p:spPr>
        <p:txBody>
          <a:bodyPr rtlCol="1" anchor="b">
            <a:normAutofit/>
          </a:bodyPr>
          <a:lstStyle>
            <a:lvl1pPr algn="r" rtl="1" eaLnBrk="1" latinLnBrk="0" hangingPunct="1">
              <a:spcBef>
                <a:spcPct val="0"/>
              </a:spcBef>
              <a:buNone/>
              <a:defRPr kumimoji="0" sz="4300" b="0" kern="1200">
                <a:solidFill>
                  <a:schemeClr val="accent1"/>
                </a:solidFill>
                <a:effectLst/>
                <a:latin typeface="Tahoma" panose="020B0604030504040204" pitchFamily="34" charset="0"/>
                <a:ea typeface="Tahoma" panose="020B0604030504040204" pitchFamily="34" charset="0"/>
                <a:cs typeface="Tahoma" panose="020B0604030504040204" pitchFamily="34" charset="0"/>
              </a:defRPr>
            </a:lvl1pPr>
            <a:extLst/>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1200" cap="none" spc="0" normalizeH="0" baseline="0" noProof="0" dirty="0">
                <a:ln>
                  <a:solidFill>
                    <a:sysClr val="window" lastClr="FFFFFF"/>
                  </a:solidFill>
                </a:ln>
                <a:solidFill>
                  <a:srgbClr val="92278F">
                    <a:lumMod val="75000"/>
                  </a:srgbClr>
                </a:solidFill>
                <a:effectLst/>
                <a:uLnTx/>
                <a:uFillTx/>
                <a:latin typeface="Tahoma" panose="020B0604030504040204" pitchFamily="34" charset="0"/>
                <a:ea typeface="Tahoma" panose="020B0604030504040204" pitchFamily="34" charset="0"/>
                <a:cs typeface="PT Simple Bold Ruled" panose="02010400000000000000" pitchFamily="2" charset="-78"/>
              </a:rPr>
              <a:t>  القُدْسُ بوصَلَةٌ وَمَجْدٌ</a:t>
            </a:r>
            <a:br>
              <a:rPr kumimoji="0" lang="ar-SA" sz="4800" b="1" i="0" u="none" strike="noStrike" kern="1200" cap="none" spc="0" normalizeH="0" baseline="0" noProof="0" dirty="0">
                <a:ln>
                  <a:solidFill>
                    <a:sysClr val="window" lastClr="FFFFFF"/>
                  </a:solidFill>
                </a:ln>
                <a:solidFill>
                  <a:srgbClr val="92278F">
                    <a:lumMod val="75000"/>
                  </a:srgbClr>
                </a:solidFill>
                <a:effectLst/>
                <a:uLnTx/>
                <a:uFillTx/>
                <a:latin typeface="Tahoma" panose="020B0604030504040204" pitchFamily="34" charset="0"/>
                <a:ea typeface="Tahoma" panose="020B0604030504040204" pitchFamily="34" charset="0"/>
                <a:cs typeface="PT Simple Bold Ruled" panose="02010400000000000000" pitchFamily="2" charset="-78"/>
              </a:rPr>
            </a:br>
            <a:endParaRPr kumimoji="0" lang="ar-SA" sz="4800" b="1" i="0" u="none" strike="noStrike" kern="1200" cap="none" spc="0" normalizeH="0" baseline="0" noProof="0" dirty="0">
              <a:ln>
                <a:solidFill>
                  <a:sysClr val="window" lastClr="FFFFFF"/>
                </a:solidFill>
              </a:ln>
              <a:solidFill>
                <a:srgbClr val="92278F">
                  <a:lumMod val="75000"/>
                </a:srgbClr>
              </a:solidFill>
              <a:effectLst/>
              <a:uLnTx/>
              <a:uFillTx/>
              <a:latin typeface="Tahoma" panose="020B0604030504040204" pitchFamily="34" charset="0"/>
              <a:ea typeface="Tahoma" panose="020B0604030504040204" pitchFamily="34" charset="0"/>
              <a:cs typeface="PT Simple Bold Ruled" panose="02010400000000000000" pitchFamily="2" charset="-78"/>
            </a:endParaRPr>
          </a:p>
        </p:txBody>
      </p:sp>
      <p:sp>
        <p:nvSpPr>
          <p:cNvPr id="13" name="عنصر نائب للنص 3">
            <a:extLst>
              <a:ext uri="{FF2B5EF4-FFF2-40B4-BE49-F238E27FC236}">
                <a16:creationId xmlns:a16="http://schemas.microsoft.com/office/drawing/2014/main" id="{FF3BD7F8-40E1-E4F9-1C7E-7C54D4C738BE}"/>
              </a:ext>
            </a:extLst>
          </p:cNvPr>
          <p:cNvSpPr txBox="1">
            <a:spLocks/>
          </p:cNvSpPr>
          <p:nvPr/>
        </p:nvSpPr>
        <p:spPr>
          <a:xfrm flipH="1">
            <a:off x="7484017" y="4483538"/>
            <a:ext cx="2792251" cy="579782"/>
          </a:xfrm>
          <a:prstGeom prst="rect">
            <a:avLst/>
          </a:prstGeom>
        </p:spPr>
        <p:txBody>
          <a:bodyPr rtlCol="1">
            <a:noAutofit/>
          </a:bodyPr>
          <a:lstStyle>
            <a:lvl1pPr marL="228600" indent="-228600" algn="r" defTabSz="914400" rtl="1" eaLnBrk="1" latinLnBrk="0" hangingPunct="1">
              <a:lnSpc>
                <a:spcPct val="90000"/>
              </a:lnSpc>
              <a:spcBef>
                <a:spcPts val="1800"/>
              </a:spcBef>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r" defTabSz="914400" rtl="1" eaLnBrk="1" latinLnBrk="0" hangingPunct="1">
              <a:lnSpc>
                <a:spcPct val="90000"/>
              </a:lnSpc>
              <a:spcBef>
                <a:spcPts val="600"/>
              </a:spcBef>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marL="0" indent="0" algn="ctr">
              <a:lnSpc>
                <a:spcPct val="107000"/>
              </a:lnSpc>
              <a:spcBef>
                <a:spcPts val="0"/>
              </a:spcBef>
              <a:buFont typeface="Wingdings" panose="05000000000000000000" pitchFamily="2" charset="2"/>
              <a:buNone/>
              <a:defRPr/>
            </a:pPr>
            <a:r>
              <a:rPr lang="ar-SA" sz="2800" b="1" dirty="0">
                <a:solidFill>
                  <a:prstClr val="black"/>
                </a:solidFill>
                <a:latin typeface="Arabic Typesetting" panose="03020402040406030203" pitchFamily="66" charset="-78"/>
                <a:ea typeface="Calibri" panose="020F0502020204030204" pitchFamily="34" charset="0"/>
                <a:cs typeface="DecoType Naskh Variants" panose="02010400000000000000" pitchFamily="2" charset="-78"/>
              </a:rPr>
              <a:t>الجزء</a:t>
            </a:r>
            <a:r>
              <a:rPr lang="ar-SA" sz="2800" b="1" dirty="0">
                <a:solidFill>
                  <a:srgbClr val="C00000"/>
                </a:solidFill>
                <a:latin typeface="Arabic Typesetting" panose="03020402040406030203" pitchFamily="66" charset="-78"/>
                <a:ea typeface="Calibri" panose="020F0502020204030204" pitchFamily="34" charset="0"/>
                <a:cs typeface="DecoType Naskh Variants" panose="02010400000000000000" pitchFamily="2" charset="-78"/>
              </a:rPr>
              <a:t> </a:t>
            </a:r>
            <a:r>
              <a:rPr lang="ar-SA" sz="2800" b="1" dirty="0">
                <a:solidFill>
                  <a:prstClr val="black"/>
                </a:solidFill>
                <a:latin typeface="Arabic Typesetting" panose="03020402040406030203" pitchFamily="66" charset="-78"/>
                <a:ea typeface="Calibri" panose="020F0502020204030204" pitchFamily="34" charset="0"/>
                <a:cs typeface="DecoType Naskh Variants" panose="02010400000000000000" pitchFamily="2" charset="-78"/>
              </a:rPr>
              <a:t>الأول </a:t>
            </a:r>
            <a:endParaRPr lang="en-US" sz="2800" b="1" dirty="0">
              <a:solidFill>
                <a:prstClr val="black"/>
              </a:solidFill>
              <a:latin typeface="Arabic Typesetting" panose="03020402040406030203" pitchFamily="66" charset="-78"/>
              <a:ea typeface="Calibri" panose="020F0502020204030204" pitchFamily="34" charset="0"/>
              <a:cs typeface="DecoType Naskh Variants" panose="02010400000000000000" pitchFamily="2" charset="-78"/>
            </a:endParaRPr>
          </a:p>
        </p:txBody>
      </p:sp>
      <p:sp>
        <p:nvSpPr>
          <p:cNvPr id="14" name="عنصر نائب للنص 3">
            <a:extLst>
              <a:ext uri="{FF2B5EF4-FFF2-40B4-BE49-F238E27FC236}">
                <a16:creationId xmlns:a16="http://schemas.microsoft.com/office/drawing/2014/main" id="{1738C7D2-4E32-922B-14A0-77577F6A146F}"/>
              </a:ext>
            </a:extLst>
          </p:cNvPr>
          <p:cNvSpPr txBox="1">
            <a:spLocks/>
          </p:cNvSpPr>
          <p:nvPr/>
        </p:nvSpPr>
        <p:spPr>
          <a:xfrm flipH="1">
            <a:off x="9057561" y="2002596"/>
            <a:ext cx="2792251" cy="579782"/>
          </a:xfrm>
          <a:prstGeom prst="rect">
            <a:avLst/>
          </a:prstGeom>
        </p:spPr>
        <p:txBody>
          <a:bodyPr rtlCol="1">
            <a:noAutofit/>
          </a:bodyPr>
          <a:lstStyle>
            <a:lvl1pPr marL="228600" indent="-228600" algn="r" defTabSz="914400" rtl="1" eaLnBrk="1" latinLnBrk="0" hangingPunct="1">
              <a:lnSpc>
                <a:spcPct val="90000"/>
              </a:lnSpc>
              <a:spcBef>
                <a:spcPts val="1800"/>
              </a:spcBef>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r" defTabSz="914400" rtl="1" eaLnBrk="1" latinLnBrk="0" hangingPunct="1">
              <a:lnSpc>
                <a:spcPct val="90000"/>
              </a:lnSpc>
              <a:spcBef>
                <a:spcPts val="600"/>
              </a:spcBef>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marL="0" indent="0" algn="ctr">
              <a:lnSpc>
                <a:spcPct val="107000"/>
              </a:lnSpc>
              <a:spcBef>
                <a:spcPts val="0"/>
              </a:spcBef>
              <a:buFont typeface="Wingdings" panose="05000000000000000000" pitchFamily="2" charset="2"/>
              <a:buNone/>
              <a:defRPr/>
            </a:pPr>
            <a:r>
              <a:rPr lang="ar-SA" sz="2400" b="1" dirty="0">
                <a:solidFill>
                  <a:schemeClr val="accent5">
                    <a:lumMod val="50000"/>
                  </a:schemeClr>
                </a:solidFill>
                <a:latin typeface="Arabic Typesetting" panose="03020402040406030203" pitchFamily="66" charset="-78"/>
                <a:ea typeface="Calibri" panose="020F0502020204030204" pitchFamily="34" charset="0"/>
                <a:cs typeface="DecoType Naskh Variants" panose="02010400000000000000" pitchFamily="2" charset="-78"/>
              </a:rPr>
              <a:t>خاطرة</a:t>
            </a:r>
            <a:endParaRPr lang="en-US" sz="2400" b="1" dirty="0">
              <a:solidFill>
                <a:schemeClr val="accent5">
                  <a:lumMod val="50000"/>
                </a:schemeClr>
              </a:solidFill>
              <a:latin typeface="Arabic Typesetting" panose="03020402040406030203" pitchFamily="66" charset="-78"/>
              <a:ea typeface="Calibri" panose="020F0502020204030204" pitchFamily="34" charset="0"/>
              <a:cs typeface="DecoType Naskh Variants" panose="02010400000000000000" pitchFamily="2" charset="-78"/>
            </a:endParaRPr>
          </a:p>
        </p:txBody>
      </p:sp>
      <p:pic>
        <p:nvPicPr>
          <p:cNvPr id="15" name="صورة 14" descr="صورة تحتوي على نجمة, فن, الرسومات, الإبداع&#10;&#10;تم إنشاء الوصف تلقائياً">
            <a:extLst>
              <a:ext uri="{FF2B5EF4-FFF2-40B4-BE49-F238E27FC236}">
                <a16:creationId xmlns:a16="http://schemas.microsoft.com/office/drawing/2014/main" id="{CA450B1D-0B0B-0D63-4E7B-C5C20A7D8D1A}"/>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16200000">
            <a:off x="8093686" y="3696195"/>
            <a:ext cx="2244235" cy="4398703"/>
          </a:xfrm>
          <a:prstGeom prst="rect">
            <a:avLst/>
          </a:prstGeom>
        </p:spPr>
      </p:pic>
      <p:sp>
        <p:nvSpPr>
          <p:cNvPr id="16" name="قوس كبير أيمن 15">
            <a:extLst>
              <a:ext uri="{FF2B5EF4-FFF2-40B4-BE49-F238E27FC236}">
                <a16:creationId xmlns:a16="http://schemas.microsoft.com/office/drawing/2014/main" id="{0E550D5E-63AD-975D-77F6-60B02F96FCCD}"/>
              </a:ext>
            </a:extLst>
          </p:cNvPr>
          <p:cNvSpPr/>
          <p:nvPr/>
        </p:nvSpPr>
        <p:spPr>
          <a:xfrm>
            <a:off x="10908501" y="1735337"/>
            <a:ext cx="328932" cy="943326"/>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pic>
        <p:nvPicPr>
          <p:cNvPr id="17" name="صورة 16" descr="صورة تحتوي على نجمة, فن, الرسومات, الإبداع&#10;&#10;تم إنشاء الوصف تلقائياً">
            <a:extLst>
              <a:ext uri="{FF2B5EF4-FFF2-40B4-BE49-F238E27FC236}">
                <a16:creationId xmlns:a16="http://schemas.microsoft.com/office/drawing/2014/main" id="{7A65E771-E6B1-D6C6-265C-96D83041D533}"/>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10800000">
            <a:off x="11019454" y="1678443"/>
            <a:ext cx="530441" cy="1000220"/>
          </a:xfrm>
          <a:prstGeom prst="rect">
            <a:avLst/>
          </a:prstGeom>
        </p:spPr>
      </p:pic>
      <p:pic>
        <p:nvPicPr>
          <p:cNvPr id="3" name="عنصر نائب للمحتوى 6">
            <a:extLst>
              <a:ext uri="{FF2B5EF4-FFF2-40B4-BE49-F238E27FC236}">
                <a16:creationId xmlns:a16="http://schemas.microsoft.com/office/drawing/2014/main" id="{59192848-5CBC-18DB-ACCF-F60EA1351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71" y="1634850"/>
            <a:ext cx="5793357" cy="37452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Y2Mate.is - zahrat el madaen-fairuz(ENGLISH translation) فيروز القدس-زهرة المدائن-XrNaPFgyNkE-160k-1658029830289.mp3">
            <a:hlinkClick r:id="" action="ppaction://media"/>
            <a:extLst>
              <a:ext uri="{FF2B5EF4-FFF2-40B4-BE49-F238E27FC236}">
                <a16:creationId xmlns:a16="http://schemas.microsoft.com/office/drawing/2014/main" id="{E686EEFD-F540-FF68-78CB-4DDBAEDA1192}"/>
              </a:ext>
            </a:extLst>
          </p:cNvPr>
          <p:cNvPicPr>
            <a:picLocks noChangeAspect="1"/>
          </p:cNvPicPr>
          <p:nvPr>
            <a:audioFile r:link="rId1"/>
            <p:extLst>
              <p:ext uri="{DAA4B4D4-6D71-4841-9C94-3DE7FCFB9230}">
                <p14:media xmlns:p14="http://schemas.microsoft.com/office/powerpoint/2010/main" r:embed="rId2">
                  <p14:trim st="98995.8592" end="278364.5668"/>
                </p14:media>
              </p:ext>
            </p:extLst>
          </p:nvPr>
        </p:nvPicPr>
        <p:blipFill>
          <a:blip r:embed="rId6"/>
          <a:stretch>
            <a:fillRect/>
          </a:stretch>
        </p:blipFill>
        <p:spPr>
          <a:xfrm>
            <a:off x="1159228" y="658660"/>
            <a:ext cx="487363" cy="487363"/>
          </a:xfrm>
          <a:prstGeom prst="rect">
            <a:avLst/>
          </a:prstGeom>
        </p:spPr>
      </p:pic>
      <p:pic>
        <p:nvPicPr>
          <p:cNvPr id="2" name="صورة 1">
            <a:extLst>
              <a:ext uri="{FF2B5EF4-FFF2-40B4-BE49-F238E27FC236}">
                <a16:creationId xmlns:a16="http://schemas.microsoft.com/office/drawing/2014/main" id="{D2ABB14D-AA5D-A0D4-4EB3-B55D741FBD08}"/>
              </a:ext>
            </a:extLst>
          </p:cNvPr>
          <p:cNvPicPr>
            <a:picLocks noChangeAspect="1"/>
          </p:cNvPicPr>
          <p:nvPr/>
        </p:nvPicPr>
        <p:blipFill>
          <a:blip r:embed="rId7">
            <a:alphaModFix am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t="35134"/>
          <a:stretch/>
        </p:blipFill>
        <p:spPr>
          <a:xfrm>
            <a:off x="43497" y="4498286"/>
            <a:ext cx="5707117" cy="2018749"/>
          </a:xfrm>
          <a:prstGeom prst="ellipse">
            <a:avLst/>
          </a:prstGeom>
          <a:ln>
            <a:noFill/>
          </a:ln>
          <a:effectLst>
            <a:softEdge rad="112500"/>
          </a:effectLst>
        </p:spPr>
      </p:pic>
    </p:spTree>
    <p:extLst>
      <p:ext uri="{BB962C8B-B14F-4D97-AF65-F5344CB8AC3E}">
        <p14:creationId xmlns:p14="http://schemas.microsoft.com/office/powerpoint/2010/main" val="232469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8600-31D1-FB63-0484-EAB08784D752}"/>
            </a:ext>
          </a:extLst>
        </p:cNvPr>
        <p:cNvGrpSpPr/>
        <p:nvPr/>
      </p:nvGrpSpPr>
      <p:grpSpPr>
        <a:xfrm>
          <a:off x="0" y="0"/>
          <a:ext cx="0" cy="0"/>
          <a:chOff x="0" y="0"/>
          <a:chExt cx="0" cy="0"/>
        </a:xfrm>
      </p:grpSpPr>
      <p:pic>
        <p:nvPicPr>
          <p:cNvPr id="2" name="عنصر نائب للمحتوى 12" descr="صورة تحتوي على فن, شكل&#10;&#10;تم إنشاء الوصف تلقائياً">
            <a:extLst>
              <a:ext uri="{FF2B5EF4-FFF2-40B4-BE49-F238E27FC236}">
                <a16:creationId xmlns:a16="http://schemas.microsoft.com/office/drawing/2014/main" id="{2D078C56-6AB0-D149-059E-D531E9BF73E2}"/>
              </a:ext>
            </a:extLst>
          </p:cNvPr>
          <p:cNvPicPr>
            <a:picLocks noGrp="1" noChangeAspect="1"/>
          </p:cNvPicPr>
          <p:nvPr>
            <p:ph idx="1"/>
          </p:nvPr>
        </p:nvPicPr>
        <p:blipFill>
          <a:blip r:embed="rId3">
            <a:alphaModFix amt="50000"/>
            <a:extLst>
              <a:ext uri="{28A0092B-C50C-407E-A947-70E740481C1C}">
                <a14:useLocalDpi xmlns:a14="http://schemas.microsoft.com/office/drawing/2010/main" val="0"/>
              </a:ext>
            </a:extLst>
          </a:blip>
          <a:stretch>
            <a:fillRect/>
          </a:stretch>
        </p:blipFill>
        <p:spPr>
          <a:xfrm rot="5400000">
            <a:off x="4681016" y="1511222"/>
            <a:ext cx="2446870" cy="4795866"/>
          </a:xfrm>
          <a:effectLst>
            <a:softEdge rad="635000"/>
          </a:effectLst>
        </p:spPr>
      </p:pic>
      <p:pic>
        <p:nvPicPr>
          <p:cNvPr id="8" name="صورة 7" descr="صورة تحتوي على نجمة, فن, الرسومات, الإبداع&#10;&#10;تم إنشاء الوصف تلقائياً">
            <a:extLst>
              <a:ext uri="{FF2B5EF4-FFF2-40B4-BE49-F238E27FC236}">
                <a16:creationId xmlns:a16="http://schemas.microsoft.com/office/drawing/2014/main" id="{818D9986-F965-B011-3E53-F09EB52D2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551" y="3192052"/>
            <a:ext cx="1382305" cy="1623878"/>
          </a:xfrm>
          <a:prstGeom prst="rect">
            <a:avLst/>
          </a:prstGeom>
        </p:spPr>
      </p:pic>
      <p:sp>
        <p:nvSpPr>
          <p:cNvPr id="3" name="مربع نص 2">
            <a:extLst>
              <a:ext uri="{FF2B5EF4-FFF2-40B4-BE49-F238E27FC236}">
                <a16:creationId xmlns:a16="http://schemas.microsoft.com/office/drawing/2014/main" id="{A06EFB7C-BE58-C06C-ED88-80E58DF600ED}"/>
              </a:ext>
            </a:extLst>
          </p:cNvPr>
          <p:cNvSpPr txBox="1"/>
          <p:nvPr/>
        </p:nvSpPr>
        <p:spPr>
          <a:xfrm>
            <a:off x="4137957" y="3616768"/>
            <a:ext cx="3532988" cy="584775"/>
          </a:xfrm>
          <a:prstGeom prst="rect">
            <a:avLst/>
          </a:prstGeom>
          <a:noFill/>
        </p:spPr>
        <p:txBody>
          <a:bodyPr wrap="square" rtlCol="1">
            <a:spAutoFit/>
          </a:bodyPr>
          <a:lstStyle/>
          <a:p>
            <a:r>
              <a:rPr lang="ar-SA" sz="3200" b="1" dirty="0">
                <a:latin typeface="Calibri" panose="020F0502020204030204" pitchFamily="34" charset="0"/>
              </a:rPr>
              <a:t>انتظرونا في الجزء الثاني</a:t>
            </a:r>
          </a:p>
        </p:txBody>
      </p:sp>
      <p:pic>
        <p:nvPicPr>
          <p:cNvPr id="5" name="صورة 4" descr="صورة تحتوي على نجمة, فن, الرسومات, الإبداع&#10;&#10;تم إنشاء الوصف تلقائياً">
            <a:extLst>
              <a:ext uri="{FF2B5EF4-FFF2-40B4-BE49-F238E27FC236}">
                <a16:creationId xmlns:a16="http://schemas.microsoft.com/office/drawing/2014/main" id="{33514917-A241-17FB-B66E-021A7447B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74163" y="3192052"/>
            <a:ext cx="1382305" cy="1623878"/>
          </a:xfrm>
          <a:prstGeom prst="rect">
            <a:avLst/>
          </a:prstGeom>
        </p:spPr>
      </p:pic>
      <p:pic>
        <p:nvPicPr>
          <p:cNvPr id="6" name="عنصر نائب للمحتوى 12" descr="صورة تحتوي على فن, شكل&#10;&#10;تم إنشاء الوصف تلقائياً">
            <a:extLst>
              <a:ext uri="{FF2B5EF4-FFF2-40B4-BE49-F238E27FC236}">
                <a16:creationId xmlns:a16="http://schemas.microsoft.com/office/drawing/2014/main" id="{732A93DA-B5F3-15D5-0B24-DC0B04D4376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4650302" y="3885246"/>
            <a:ext cx="2446870" cy="4795866"/>
          </a:xfrm>
          <a:prstGeom prst="rect">
            <a:avLst/>
          </a:prstGeom>
          <a:effectLst>
            <a:softEdge rad="635000"/>
          </a:effectLst>
        </p:spPr>
      </p:pic>
      <p:pic>
        <p:nvPicPr>
          <p:cNvPr id="9" name="عنصر نائب للمحتوى 12" descr="صورة تحتوي على فن, شكل&#10;&#10;تم إنشاء الوصف تلقائياً">
            <a:extLst>
              <a:ext uri="{FF2B5EF4-FFF2-40B4-BE49-F238E27FC236}">
                <a16:creationId xmlns:a16="http://schemas.microsoft.com/office/drawing/2014/main" id="{748496D2-E919-AE92-D809-DB9727DA6D06}"/>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rot="16200000">
            <a:off x="5629766" y="4226607"/>
            <a:ext cx="932469" cy="4351338"/>
          </a:xfrm>
          <a:prstGeom prst="rect">
            <a:avLst/>
          </a:prstGeom>
        </p:spPr>
      </p:pic>
    </p:spTree>
    <p:extLst>
      <p:ext uri="{BB962C8B-B14F-4D97-AF65-F5344CB8AC3E}">
        <p14:creationId xmlns:p14="http://schemas.microsoft.com/office/powerpoint/2010/main" val="177227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48BC3-0231-49CF-AB1A-9FBF07A870FE}"/>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2AFF7456-9806-F408-7660-3DD930E41E5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F959DDBA-0FD6-480A-35B7-9D2639A34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FCA1F82F-63C8-CDA1-F093-105640868190}"/>
              </a:ext>
            </a:extLst>
          </p:cNvPr>
          <p:cNvSpPr>
            <a:spLocks noGrp="1"/>
          </p:cNvSpPr>
          <p:nvPr>
            <p:ph idx="1"/>
          </p:nvPr>
        </p:nvSpPr>
        <p:spPr>
          <a:xfrm flipH="1">
            <a:off x="3921323" y="2095528"/>
            <a:ext cx="6737116" cy="3886165"/>
          </a:xfrm>
        </p:spPr>
        <p:txBody>
          <a:bodyPr rtlCol="1">
            <a:normAutofit/>
          </a:bodyPr>
          <a:lstStyle/>
          <a:p>
            <a:pPr marL="0" indent="0" algn="just">
              <a:buNone/>
            </a:pPr>
            <a:r>
              <a:rPr lang="ar-SA" sz="2000" cap="all" spc="50" dirty="0">
                <a:latin typeface="Simplified Arabic" panose="02020603050405020304" pitchFamily="18" charset="-78"/>
                <a:ea typeface="Tahoma" panose="020B0604030504040204" pitchFamily="34" charset="0"/>
              </a:rPr>
              <a:t>   ما الشعور الذي يمرّ بقلبك عند سماعك للفظة القدس؟</a:t>
            </a:r>
          </a:p>
          <a:p>
            <a:pPr marL="0" indent="0" algn="just">
              <a:buNone/>
            </a:pPr>
            <a:r>
              <a:rPr lang="ar-SA" sz="2400" cap="all" spc="50" dirty="0">
                <a:latin typeface="Simplified Arabic" panose="02020603050405020304" pitchFamily="18" charset="-78"/>
                <a:ea typeface="Tahoma" panose="020B0604030504040204" pitchFamily="34" charset="0"/>
                <a:cs typeface="Akhbar MT" pitchFamily="2" charset="-78"/>
              </a:rPr>
              <a:t>                                </a:t>
            </a:r>
          </a:p>
          <a:p>
            <a:pPr marL="0" indent="0" algn="just">
              <a:buNone/>
            </a:pPr>
            <a:r>
              <a:rPr lang="ar-SA" sz="2000" cap="all" spc="50" dirty="0">
                <a:latin typeface="Simplified Arabic" panose="02020603050405020304" pitchFamily="18" charset="-78"/>
                <a:ea typeface="Tahoma" panose="020B0604030504040204" pitchFamily="34" charset="0"/>
              </a:rPr>
              <a:t>    لماذا تميل قلوب المؤمنين إلى القدس، وربّما تغلب عيونَهم الدمعةُ،</a:t>
            </a:r>
            <a:endParaRPr lang="en-GB" sz="2000" cap="all" spc="50" dirty="0">
              <a:latin typeface="Simplified Arabic" panose="02020603050405020304" pitchFamily="18" charset="-78"/>
              <a:ea typeface="Tahoma" panose="020B0604030504040204" pitchFamily="34" charset="0"/>
            </a:endParaRPr>
          </a:p>
          <a:p>
            <a:pPr marL="0" indent="0" algn="just">
              <a:buNone/>
            </a:pPr>
            <a:r>
              <a:rPr lang="en-GB" sz="2000" cap="all" spc="50" dirty="0">
                <a:latin typeface="Simplified Arabic" panose="02020603050405020304" pitchFamily="18" charset="-78"/>
                <a:ea typeface="Tahoma" panose="020B0604030504040204" pitchFamily="34" charset="0"/>
              </a:rPr>
              <a:t>   </a:t>
            </a:r>
            <a:r>
              <a:rPr lang="ar-SA" sz="2000" cap="all" spc="50" dirty="0">
                <a:latin typeface="Simplified Arabic" panose="02020603050405020304" pitchFamily="18" charset="-78"/>
                <a:ea typeface="Tahoma" panose="020B0604030504040204" pitchFamily="34" charset="0"/>
              </a:rPr>
              <a:t> وتغَصّ أرواحُهم لحظة النطق باسم هذه المدينة العتيقة؟</a:t>
            </a:r>
          </a:p>
          <a:p>
            <a:pPr marL="0" indent="0" algn="just">
              <a:buNone/>
            </a:pPr>
            <a:r>
              <a:rPr lang="ar-SA" sz="2400" cap="all" spc="50" dirty="0">
                <a:latin typeface="Simplified Arabic" panose="02020603050405020304" pitchFamily="18" charset="-78"/>
                <a:ea typeface="Tahoma" panose="020B0604030504040204" pitchFamily="34" charset="0"/>
                <a:cs typeface="Akhbar MT" pitchFamily="2" charset="-78"/>
              </a:rPr>
              <a:t> </a:t>
            </a:r>
          </a:p>
          <a:p>
            <a:pPr marL="0" indent="0" algn="just">
              <a:buNone/>
            </a:pPr>
            <a:r>
              <a:rPr lang="ar-SA" sz="2000" cap="all" spc="50" dirty="0">
                <a:latin typeface="Simplified Arabic" panose="02020603050405020304" pitchFamily="18" charset="-78"/>
                <a:ea typeface="Tahoma" panose="020B0604030504040204" pitchFamily="34" charset="0"/>
              </a:rPr>
              <a:t>   هل أعطينا القدس حقّها في عقولنا وقلوبنا لتظلّ عصيّة على الانكسار؟</a:t>
            </a:r>
          </a:p>
          <a:p>
            <a:pPr marL="0" indent="0" algn="just">
              <a:buNone/>
            </a:pPr>
            <a:endParaRPr lang="ar-SA" sz="2400" cap="all" spc="50" dirty="0">
              <a:latin typeface="Simplified Arabic" panose="02020603050405020304" pitchFamily="18" charset="-78"/>
              <a:ea typeface="Tahoma" panose="020B0604030504040204" pitchFamily="34" charset="0"/>
              <a:cs typeface="Akhbar MT" pitchFamily="2" charset="-78"/>
            </a:endParaRPr>
          </a:p>
        </p:txBody>
      </p:sp>
      <p:sp>
        <p:nvSpPr>
          <p:cNvPr id="8" name="العنوان 12">
            <a:extLst>
              <a:ext uri="{FF2B5EF4-FFF2-40B4-BE49-F238E27FC236}">
                <a16:creationId xmlns:a16="http://schemas.microsoft.com/office/drawing/2014/main" id="{8B4D577A-FE42-4158-6B75-15564FD68961}"/>
              </a:ext>
            </a:extLst>
          </p:cNvPr>
          <p:cNvSpPr txBox="1">
            <a:spLocks/>
          </p:cNvSpPr>
          <p:nvPr/>
        </p:nvSpPr>
        <p:spPr>
          <a:xfrm flipH="1">
            <a:off x="913830" y="651620"/>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lang="ar-SA" sz="4000" dirty="0">
                <a:solidFill>
                  <a:schemeClr val="accent5">
                    <a:lumMod val="50000"/>
                  </a:schemeClr>
                </a:solidFill>
                <a:latin typeface="Tahoma" panose="020B0604030504040204" pitchFamily="34" charset="0"/>
                <a:ea typeface="Tahoma" panose="020B0604030504040204" pitchFamily="34" charset="0"/>
                <a:cs typeface="Diwani Letter" panose="02010400000000000000" pitchFamily="2" charset="-78"/>
              </a:rPr>
              <a:t>استهلال</a:t>
            </a:r>
            <a:endParaRPr kumimoji="0" lang="ar-SA" sz="32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DD4A86ED-1B05-EC12-D0FF-47A24C5F8A89}"/>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D7AF50A4-9ADF-4B4A-BBC7-4C29F1F3956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pic>
        <p:nvPicPr>
          <p:cNvPr id="4" name="صورة 3" descr="صورة تحتوي على نجمة, فن, الرسومات, الإبداع&#10;&#10;تم إنشاء الوصف تلقائياً">
            <a:extLst>
              <a:ext uri="{FF2B5EF4-FFF2-40B4-BE49-F238E27FC236}">
                <a16:creationId xmlns:a16="http://schemas.microsoft.com/office/drawing/2014/main" id="{CDC71464-5589-5DE0-EA1D-BEBF4405F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5408" y="1919313"/>
            <a:ext cx="588201" cy="868282"/>
          </a:xfrm>
          <a:prstGeom prst="rect">
            <a:avLst/>
          </a:prstGeom>
        </p:spPr>
      </p:pic>
      <p:pic>
        <p:nvPicPr>
          <p:cNvPr id="5" name="صورة 4" descr="صورة تحتوي على نجمة, فن, الرسومات, الإبداع&#10;&#10;تم إنشاء الوصف تلقائياً">
            <a:extLst>
              <a:ext uri="{FF2B5EF4-FFF2-40B4-BE49-F238E27FC236}">
                <a16:creationId xmlns:a16="http://schemas.microsoft.com/office/drawing/2014/main" id="{F1E3DEB6-D83A-4C25-4EB5-624209D9E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403" y="2732021"/>
            <a:ext cx="588201" cy="868282"/>
          </a:xfrm>
          <a:prstGeom prst="rect">
            <a:avLst/>
          </a:prstGeom>
        </p:spPr>
      </p:pic>
      <p:pic>
        <p:nvPicPr>
          <p:cNvPr id="6" name="صورة 5" descr="صورة تحتوي على نجمة, فن, الرسومات, الإبداع&#10;&#10;تم إنشاء الوصف تلقائياً">
            <a:extLst>
              <a:ext uri="{FF2B5EF4-FFF2-40B4-BE49-F238E27FC236}">
                <a16:creationId xmlns:a16="http://schemas.microsoft.com/office/drawing/2014/main" id="{63F077AA-7107-E842-D367-A89CD192F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5408" y="3994158"/>
            <a:ext cx="588201" cy="868282"/>
          </a:xfrm>
          <a:prstGeom prst="rect">
            <a:avLst/>
          </a:prstGeom>
        </p:spPr>
      </p:pic>
    </p:spTree>
    <p:extLst>
      <p:ext uri="{BB962C8B-B14F-4D97-AF65-F5344CB8AC3E}">
        <p14:creationId xmlns:p14="http://schemas.microsoft.com/office/powerpoint/2010/main" val="3114145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عنصر نائب للمحتوى 12" descr="صورة تحتوي على فن, شكل&#10;&#10;تم إنشاء الوصف تلقائياً">
            <a:extLst>
              <a:ext uri="{FF2B5EF4-FFF2-40B4-BE49-F238E27FC236}">
                <a16:creationId xmlns:a16="http://schemas.microsoft.com/office/drawing/2014/main" id="{3AA315B8-ED0B-0357-B16C-4382B1AD9E19}"/>
              </a:ext>
            </a:extLst>
          </p:cNvPr>
          <p:cNvPicPr>
            <a:picLocks noGrp="1" noChangeAspect="1"/>
          </p:cNvPicPr>
          <p:nvPr>
            <p:ph idx="1"/>
          </p:nvPr>
        </p:nvPicPr>
        <p:blipFill>
          <a:blip r:embed="rId2">
            <a:alphaModFix amt="50000"/>
            <a:extLst>
              <a:ext uri="{28A0092B-C50C-407E-A947-70E740481C1C}">
                <a14:useLocalDpi xmlns:a14="http://schemas.microsoft.com/office/drawing/2010/main" val="0"/>
              </a:ext>
            </a:extLst>
          </a:blip>
          <a:stretch>
            <a:fillRect/>
          </a:stretch>
        </p:blipFill>
        <p:spPr>
          <a:xfrm rot="5400000">
            <a:off x="8387148" y="-1006271"/>
            <a:ext cx="2446870" cy="4795866"/>
          </a:xfrm>
          <a:effectLst>
            <a:softEdge rad="635000"/>
          </a:effectLst>
        </p:spPr>
      </p:pic>
      <p:sp>
        <p:nvSpPr>
          <p:cNvPr id="2" name="عنوان 1">
            <a:extLst>
              <a:ext uri="{FF2B5EF4-FFF2-40B4-BE49-F238E27FC236}">
                <a16:creationId xmlns:a16="http://schemas.microsoft.com/office/drawing/2014/main" id="{AE16A57B-D651-43A1-736F-A2C0D71A6815}"/>
              </a:ext>
            </a:extLst>
          </p:cNvPr>
          <p:cNvSpPr>
            <a:spLocks noGrp="1"/>
          </p:cNvSpPr>
          <p:nvPr>
            <p:ph type="title"/>
          </p:nvPr>
        </p:nvSpPr>
        <p:spPr>
          <a:xfrm>
            <a:off x="424332" y="635410"/>
            <a:ext cx="10515600" cy="1325563"/>
          </a:xfrm>
        </p:spPr>
        <p:txBody>
          <a:bodyPr/>
          <a:lstStyle/>
          <a:p>
            <a:r>
              <a:rPr lang="ar-SA" dirty="0"/>
              <a:t> </a:t>
            </a:r>
            <a:r>
              <a:rPr lang="ar-SA" sz="3200" dirty="0">
                <a:solidFill>
                  <a:schemeClr val="accent5">
                    <a:lumMod val="50000"/>
                  </a:schemeClr>
                </a:solidFill>
                <a:latin typeface="Arabic Typesetting" panose="03020402040406030203" pitchFamily="66" charset="-78"/>
                <a:ea typeface="Calibri" panose="020F0502020204030204" pitchFamily="34" charset="0"/>
                <a:cs typeface="DecoType Naskh Variants" panose="02010400000000000000" pitchFamily="2" charset="-78"/>
              </a:rPr>
              <a:t>الأهداف</a:t>
            </a:r>
            <a:endParaRPr lang="en-US" sz="3200" dirty="0">
              <a:solidFill>
                <a:schemeClr val="accent5">
                  <a:lumMod val="50000"/>
                </a:schemeClr>
              </a:solidFill>
            </a:endParaRPr>
          </a:p>
        </p:txBody>
      </p:sp>
      <p:pic>
        <p:nvPicPr>
          <p:cNvPr id="15" name="عنصر نائب للمحتوى 12" descr="صورة تحتوي على فن, شكل&#10;&#10;تم إنشاء الوصف تلقائياً">
            <a:extLst>
              <a:ext uri="{FF2B5EF4-FFF2-40B4-BE49-F238E27FC236}">
                <a16:creationId xmlns:a16="http://schemas.microsoft.com/office/drawing/2014/main" id="{55787959-4879-E9CC-D24E-DAF349DF2656}"/>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pic>
        <p:nvPicPr>
          <p:cNvPr id="17" name="صورة 16" descr="صورة تحتوي على نجمة, فن, الرسومات, الإبداع&#10;&#10;تم إنشاء الوصف تلقائياً">
            <a:extLst>
              <a:ext uri="{FF2B5EF4-FFF2-40B4-BE49-F238E27FC236}">
                <a16:creationId xmlns:a16="http://schemas.microsoft.com/office/drawing/2014/main" id="{4343E788-8475-CCB9-1BC7-8E7B505C8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515" y="217352"/>
            <a:ext cx="1382305" cy="2709319"/>
          </a:xfrm>
          <a:prstGeom prst="rect">
            <a:avLst/>
          </a:prstGeom>
        </p:spPr>
      </p:pic>
      <p:sp>
        <p:nvSpPr>
          <p:cNvPr id="3" name="عنصر نائب للنص 3">
            <a:extLst>
              <a:ext uri="{FF2B5EF4-FFF2-40B4-BE49-F238E27FC236}">
                <a16:creationId xmlns:a16="http://schemas.microsoft.com/office/drawing/2014/main" id="{CF8754D0-5C9D-AD8E-2D12-7394EB5FF400}"/>
              </a:ext>
            </a:extLst>
          </p:cNvPr>
          <p:cNvSpPr txBox="1">
            <a:spLocks/>
          </p:cNvSpPr>
          <p:nvPr/>
        </p:nvSpPr>
        <p:spPr>
          <a:xfrm flipH="1">
            <a:off x="1026736" y="1529653"/>
            <a:ext cx="9776914" cy="3266660"/>
          </a:xfrm>
          <a:prstGeom prst="rect">
            <a:avLst/>
          </a:prstGeom>
        </p:spPr>
        <p:txBody>
          <a:bodyPr rtlCol="1">
            <a:noAutofit/>
          </a:bodyPr>
          <a:lstStyle>
            <a:lvl1pPr marL="228600" indent="-228600" algn="r" defTabSz="914400" rtl="1" eaLnBrk="1" latinLnBrk="0" hangingPunct="1">
              <a:lnSpc>
                <a:spcPct val="90000"/>
              </a:lnSpc>
              <a:spcBef>
                <a:spcPts val="1800"/>
              </a:spcBef>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r" defTabSz="914400" rtl="1" eaLnBrk="1" latinLnBrk="0" hangingPunct="1">
              <a:lnSpc>
                <a:spcPct val="90000"/>
              </a:lnSpc>
              <a:spcBef>
                <a:spcPts val="600"/>
              </a:spcBef>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marL="0" indent="0" algn="just">
              <a:lnSpc>
                <a:spcPct val="150000"/>
              </a:lnSpc>
              <a:spcBef>
                <a:spcPts val="0"/>
              </a:spcBef>
              <a:buFont typeface="Wingdings" panose="05000000000000000000" pitchFamily="2" charset="2"/>
              <a:buNone/>
              <a:defRPr/>
            </a:pPr>
            <a:r>
              <a:rPr lang="ar-SA" sz="2400" dirty="0">
                <a:solidFill>
                  <a:srgbClr val="7030A0"/>
                </a:solidFill>
                <a:latin typeface="Scheherazade"/>
                <a:ea typeface="Calibri" panose="020F0502020204030204" pitchFamily="34" charset="0"/>
                <a:cs typeface="DecoType Naskh Variants" panose="02010400000000000000" pitchFamily="2" charset="-78"/>
              </a:rPr>
              <a:t>قراءةُ القدس في قلوب أبنائها،</a:t>
            </a:r>
          </a:p>
          <a:p>
            <a:pPr marL="0" indent="0" algn="just">
              <a:lnSpc>
                <a:spcPct val="150000"/>
              </a:lnSpc>
              <a:spcBef>
                <a:spcPts val="0"/>
              </a:spcBef>
              <a:buFont typeface="Wingdings" panose="05000000000000000000" pitchFamily="2" charset="2"/>
              <a:buNone/>
              <a:defRPr/>
            </a:pPr>
            <a:r>
              <a:rPr lang="ar-SA" sz="2400" dirty="0">
                <a:solidFill>
                  <a:srgbClr val="7030A0"/>
                </a:solidFill>
                <a:latin typeface="Scheherazade"/>
                <a:ea typeface="Calibri" panose="020F0502020204030204" pitchFamily="34" charset="0"/>
                <a:cs typeface="DecoType Naskh Variants" panose="02010400000000000000" pitchFamily="2" charset="-78"/>
              </a:rPr>
              <a:t>وقراءة القدس في جمال وصفها،</a:t>
            </a:r>
          </a:p>
          <a:p>
            <a:pPr marL="0" indent="0" algn="just">
              <a:lnSpc>
                <a:spcPct val="150000"/>
              </a:lnSpc>
              <a:spcBef>
                <a:spcPts val="0"/>
              </a:spcBef>
              <a:buFont typeface="Wingdings" panose="05000000000000000000" pitchFamily="2" charset="2"/>
              <a:buNone/>
              <a:defRPr/>
            </a:pPr>
            <a:r>
              <a:rPr lang="ar-SA" sz="2400" dirty="0">
                <a:solidFill>
                  <a:srgbClr val="7030A0"/>
                </a:solidFill>
                <a:latin typeface="Scheherazade"/>
                <a:ea typeface="Calibri" panose="020F0502020204030204" pitchFamily="34" charset="0"/>
                <a:cs typeface="DecoType Naskh Variants" panose="02010400000000000000" pitchFamily="2" charset="-78"/>
              </a:rPr>
              <a:t>وقراءة القدس في جوهريّة قضيّتها،</a:t>
            </a:r>
          </a:p>
          <a:p>
            <a:pPr marL="0" indent="0" algn="just">
              <a:lnSpc>
                <a:spcPct val="150000"/>
              </a:lnSpc>
              <a:spcBef>
                <a:spcPts val="0"/>
              </a:spcBef>
              <a:buFont typeface="Wingdings" panose="05000000000000000000" pitchFamily="2" charset="2"/>
              <a:buNone/>
              <a:defRPr/>
            </a:pPr>
            <a:r>
              <a:rPr lang="ar-SA" sz="2400" dirty="0">
                <a:solidFill>
                  <a:srgbClr val="7030A0"/>
                </a:solidFill>
                <a:latin typeface="Scheherazade"/>
                <a:ea typeface="Calibri" panose="020F0502020204030204" pitchFamily="34" charset="0"/>
                <a:cs typeface="DecoType Naskh Variants" panose="02010400000000000000" pitchFamily="2" charset="-78"/>
              </a:rPr>
              <a:t>وقراءة القدس في أرقها وصبرها وألمها وكبريائها،</a:t>
            </a:r>
          </a:p>
          <a:p>
            <a:pPr marL="0" indent="0" algn="just">
              <a:lnSpc>
                <a:spcPct val="150000"/>
              </a:lnSpc>
              <a:spcBef>
                <a:spcPts val="0"/>
              </a:spcBef>
              <a:buFont typeface="Wingdings" panose="05000000000000000000" pitchFamily="2" charset="2"/>
              <a:buNone/>
              <a:defRPr/>
            </a:pPr>
            <a:r>
              <a:rPr lang="ar-SA" sz="2400" dirty="0">
                <a:solidFill>
                  <a:srgbClr val="7030A0"/>
                </a:solidFill>
                <a:latin typeface="Scheherazade"/>
                <a:ea typeface="Calibri" panose="020F0502020204030204" pitchFamily="34" charset="0"/>
                <a:cs typeface="DecoType Naskh Variants" panose="02010400000000000000" pitchFamily="2" charset="-78"/>
              </a:rPr>
              <a:t>وقراءة القدس في مكانتها وأهميّتها ومعالمها، </a:t>
            </a:r>
          </a:p>
          <a:p>
            <a:pPr marL="0" indent="0" algn="just">
              <a:lnSpc>
                <a:spcPct val="150000"/>
              </a:lnSpc>
              <a:spcBef>
                <a:spcPts val="0"/>
              </a:spcBef>
              <a:buFont typeface="Wingdings" panose="05000000000000000000" pitchFamily="2" charset="2"/>
              <a:buNone/>
              <a:defRPr/>
            </a:pPr>
            <a:r>
              <a:rPr lang="ar-SA" sz="2400" dirty="0">
                <a:solidFill>
                  <a:srgbClr val="7030A0"/>
                </a:solidFill>
                <a:latin typeface="Scheherazade"/>
                <a:ea typeface="Calibri" panose="020F0502020204030204" pitchFamily="34" charset="0"/>
                <a:cs typeface="DecoType Naskh Variants" panose="02010400000000000000" pitchFamily="2" charset="-78"/>
              </a:rPr>
              <a:t>وقراءة القدس في لغة التعبير والوصف والتأمّل.</a:t>
            </a:r>
          </a:p>
          <a:p>
            <a:pPr marL="0" indent="0" algn="just">
              <a:lnSpc>
                <a:spcPct val="150000"/>
              </a:lnSpc>
              <a:spcBef>
                <a:spcPts val="0"/>
              </a:spcBef>
              <a:buFont typeface="Wingdings" panose="05000000000000000000" pitchFamily="2" charset="2"/>
              <a:buNone/>
              <a:defRPr/>
            </a:pPr>
            <a:endParaRPr lang="ar-SA" sz="2400" dirty="0">
              <a:solidFill>
                <a:srgbClr val="C00000"/>
              </a:solidFill>
              <a:latin typeface="Arabic Typesetting" panose="03020402040406030203" pitchFamily="66" charset="-78"/>
              <a:ea typeface="Calibri" panose="020F0502020204030204" pitchFamily="34" charset="0"/>
              <a:cs typeface="DecoType Naskh Variants" panose="02010400000000000000" pitchFamily="2" charset="-78"/>
            </a:endParaRPr>
          </a:p>
          <a:p>
            <a:pPr marL="0" indent="0" algn="just">
              <a:lnSpc>
                <a:spcPct val="150000"/>
              </a:lnSpc>
              <a:spcBef>
                <a:spcPts val="0"/>
              </a:spcBef>
              <a:buFont typeface="Wingdings" panose="05000000000000000000" pitchFamily="2" charset="2"/>
              <a:buNone/>
              <a:defRPr/>
            </a:pPr>
            <a:endParaRPr lang="ar-SA" sz="2400" dirty="0">
              <a:solidFill>
                <a:srgbClr val="C00000"/>
              </a:solidFill>
              <a:latin typeface="Arabic Typesetting" panose="03020402040406030203" pitchFamily="66" charset="-78"/>
              <a:ea typeface="Calibri" panose="020F0502020204030204" pitchFamily="34" charset="0"/>
              <a:cs typeface="DecoType Naskh Variants" panose="02010400000000000000" pitchFamily="2" charset="-78"/>
            </a:endParaRPr>
          </a:p>
          <a:p>
            <a:pPr marL="0" indent="0" algn="just">
              <a:lnSpc>
                <a:spcPct val="150000"/>
              </a:lnSpc>
              <a:spcBef>
                <a:spcPts val="0"/>
              </a:spcBef>
              <a:buFont typeface="Wingdings" panose="05000000000000000000" pitchFamily="2" charset="2"/>
              <a:buNone/>
              <a:defRPr/>
            </a:pPr>
            <a:endParaRPr lang="ar-SA" dirty="0">
              <a:solidFill>
                <a:srgbClr val="C00000"/>
              </a:solidFill>
              <a:latin typeface="Arabic Typesetting" panose="03020402040406030203" pitchFamily="66" charset="-78"/>
              <a:ea typeface="Calibri" panose="020F0502020204030204" pitchFamily="34" charset="0"/>
              <a:cs typeface="DecoType Naskh Variants" panose="02010400000000000000" pitchFamily="2" charset="-78"/>
            </a:endParaRPr>
          </a:p>
          <a:p>
            <a:pPr marL="0" indent="0" algn="just">
              <a:lnSpc>
                <a:spcPct val="150000"/>
              </a:lnSpc>
              <a:spcBef>
                <a:spcPts val="0"/>
              </a:spcBef>
              <a:buFont typeface="Wingdings" panose="05000000000000000000" pitchFamily="2" charset="2"/>
              <a:buNone/>
              <a:defRPr/>
            </a:pPr>
            <a:endParaRPr lang="en-US" dirty="0">
              <a:solidFill>
                <a:srgbClr val="C00000"/>
              </a:solidFill>
              <a:latin typeface="Arabic Typesetting" panose="03020402040406030203" pitchFamily="66" charset="-78"/>
              <a:ea typeface="Calibri" panose="020F0502020204030204" pitchFamily="34" charset="0"/>
              <a:cs typeface="DecoType Naskh Variants" panose="02010400000000000000" pitchFamily="2" charset="-78"/>
            </a:endParaRPr>
          </a:p>
        </p:txBody>
      </p:sp>
      <p:sp>
        <p:nvSpPr>
          <p:cNvPr id="5" name="قوس كبير أيمن 4">
            <a:extLst>
              <a:ext uri="{FF2B5EF4-FFF2-40B4-BE49-F238E27FC236}">
                <a16:creationId xmlns:a16="http://schemas.microsoft.com/office/drawing/2014/main" id="{2331F6AF-99C8-A04A-0398-009B0665A299}"/>
              </a:ext>
            </a:extLst>
          </p:cNvPr>
          <p:cNvSpPr/>
          <p:nvPr/>
        </p:nvSpPr>
        <p:spPr>
          <a:xfrm rot="16200000">
            <a:off x="3113172" y="393174"/>
            <a:ext cx="891519" cy="309247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pic>
        <p:nvPicPr>
          <p:cNvPr id="6" name="صورة 5" descr="صورة تحتوي على نجمة, فن, الرسومات, الإبداع&#10;&#10;تم إنشاء الوصف تلقائياً">
            <a:extLst>
              <a:ext uri="{FF2B5EF4-FFF2-40B4-BE49-F238E27FC236}">
                <a16:creationId xmlns:a16="http://schemas.microsoft.com/office/drawing/2014/main" id="{6717BC5C-9011-87E1-A8AE-B49E253E4F0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2523907" y="-209050"/>
            <a:ext cx="1609022" cy="3310619"/>
          </a:xfrm>
          <a:prstGeom prst="rect">
            <a:avLst/>
          </a:prstGeom>
        </p:spPr>
      </p:pic>
      <p:sp>
        <p:nvSpPr>
          <p:cNvPr id="8" name="قوس كبير أيمن 7">
            <a:extLst>
              <a:ext uri="{FF2B5EF4-FFF2-40B4-BE49-F238E27FC236}">
                <a16:creationId xmlns:a16="http://schemas.microsoft.com/office/drawing/2014/main" id="{3485B774-DBF9-8E07-875D-4765EDF9F4D0}"/>
              </a:ext>
            </a:extLst>
          </p:cNvPr>
          <p:cNvSpPr/>
          <p:nvPr/>
        </p:nvSpPr>
        <p:spPr>
          <a:xfrm rot="5400000">
            <a:off x="3158453" y="3562656"/>
            <a:ext cx="891519" cy="309247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pic>
        <p:nvPicPr>
          <p:cNvPr id="9" name="صورة 8" descr="صورة تحتوي على نجمة, فن, الرسومات, الإبداع&#10;&#10;تم إنشاء الوصف تلقائياً">
            <a:extLst>
              <a:ext uri="{FF2B5EF4-FFF2-40B4-BE49-F238E27FC236}">
                <a16:creationId xmlns:a16="http://schemas.microsoft.com/office/drawing/2014/main" id="{71256905-DE49-BACB-9337-6E0D2B3806C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16200000">
            <a:off x="3316760" y="4544107"/>
            <a:ext cx="792845" cy="1631307"/>
          </a:xfrm>
          <a:prstGeom prst="rect">
            <a:avLst/>
          </a:prstGeom>
        </p:spPr>
      </p:pic>
      <p:pic>
        <p:nvPicPr>
          <p:cNvPr id="10" name="عنصر نائب للمحتوى 12" descr="صورة تحتوي على فن, شكل&#10;&#10;تم إنشاء الوصف تلقائياً">
            <a:extLst>
              <a:ext uri="{FF2B5EF4-FFF2-40B4-BE49-F238E27FC236}">
                <a16:creationId xmlns:a16="http://schemas.microsoft.com/office/drawing/2014/main" id="{3B95E481-BECC-85D6-2233-6D624A736B24}"/>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7544029" y="3896769"/>
            <a:ext cx="2446870" cy="4795866"/>
          </a:xfrm>
          <a:prstGeom prst="rect">
            <a:avLst/>
          </a:prstGeom>
          <a:effectLst>
            <a:softEdge rad="635000"/>
          </a:effectLst>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A60DA986-11CF-07CC-D40A-BECF55C4BF6D}"/>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8523493" y="4238130"/>
            <a:ext cx="932469" cy="4351338"/>
          </a:xfrm>
          <a:prstGeom prst="rect">
            <a:avLst/>
          </a:prstGeom>
        </p:spPr>
      </p:pic>
      <p:pic>
        <p:nvPicPr>
          <p:cNvPr id="12" name="صورة 11">
            <a:extLst>
              <a:ext uri="{FF2B5EF4-FFF2-40B4-BE49-F238E27FC236}">
                <a16:creationId xmlns:a16="http://schemas.microsoft.com/office/drawing/2014/main" id="{6523157C-B339-EA80-64B1-B245CA96B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649" y="1963381"/>
            <a:ext cx="2921378" cy="2940881"/>
          </a:xfrm>
          <a:prstGeom prst="rect">
            <a:avLst/>
          </a:prstGeom>
          <a:ln>
            <a:noFill/>
          </a:ln>
          <a:effectLst>
            <a:softEdge rad="112500"/>
          </a:effectLst>
        </p:spPr>
      </p:pic>
    </p:spTree>
    <p:extLst>
      <p:ext uri="{BB962C8B-B14F-4D97-AF65-F5344CB8AC3E}">
        <p14:creationId xmlns:p14="http://schemas.microsoft.com/office/powerpoint/2010/main" val="100260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1FB6-0E44-C1B3-0845-9AFA033C81BF}"/>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719EFA5D-5484-6964-0EF6-28532E81D2F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655449" y="-1007246"/>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7FFF12B9-BD0F-50D6-9557-42C3AB869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313536"/>
            <a:ext cx="1382305" cy="2709319"/>
          </a:xfrm>
          <a:prstGeom prst="rect">
            <a:avLst/>
          </a:prstGeom>
        </p:spPr>
      </p:pic>
      <p:sp>
        <p:nvSpPr>
          <p:cNvPr id="2" name="عنصر نائب للمحتوى 13">
            <a:extLst>
              <a:ext uri="{FF2B5EF4-FFF2-40B4-BE49-F238E27FC236}">
                <a16:creationId xmlns:a16="http://schemas.microsoft.com/office/drawing/2014/main" id="{C0644B98-F904-AD4F-8737-5753EDB33FDE}"/>
              </a:ext>
            </a:extLst>
          </p:cNvPr>
          <p:cNvSpPr>
            <a:spLocks noGrp="1"/>
          </p:cNvSpPr>
          <p:nvPr>
            <p:ph idx="1"/>
          </p:nvPr>
        </p:nvSpPr>
        <p:spPr>
          <a:xfrm flipH="1">
            <a:off x="1306114" y="1987952"/>
            <a:ext cx="9980681" cy="3886165"/>
          </a:xfrm>
        </p:spPr>
        <p:txBody>
          <a:bodyPr rtlCol="1">
            <a:normAutofit fontScale="92500" lnSpcReduction="10000"/>
          </a:bodyPr>
          <a:lstStyle/>
          <a:p>
            <a:pPr marL="0" indent="0" algn="just">
              <a:lnSpc>
                <a:spcPct val="150000"/>
              </a:lnSpc>
              <a:buNone/>
            </a:pPr>
            <a:r>
              <a:rPr lang="ar-SA" sz="2000" dirty="0"/>
              <a:t>     </a:t>
            </a:r>
            <a:r>
              <a:rPr lang="ar-SA" sz="2400" b="1" dirty="0"/>
              <a:t>القدس بوصلة</a:t>
            </a:r>
            <a:r>
              <a:rPr lang="ar-SA" sz="2400" dirty="0"/>
              <a:t>: شبّهت القُدس في مركزيّتها بالبوصلةِ </a:t>
            </a:r>
          </a:p>
          <a:p>
            <a:pPr marL="0" indent="0" algn="just">
              <a:lnSpc>
                <a:spcPct val="150000"/>
              </a:lnSpc>
              <a:buNone/>
            </a:pPr>
            <a:r>
              <a:rPr lang="ar-SA" sz="2400" dirty="0"/>
              <a:t>التي توجّه القلوب إليها، فمن توجّه قلبه لغير القدس والاهتمام</a:t>
            </a:r>
          </a:p>
          <a:p>
            <a:pPr marL="0" indent="0" algn="just">
              <a:lnSpc>
                <a:spcPct val="150000"/>
              </a:lnSpc>
              <a:buNone/>
            </a:pPr>
            <a:r>
              <a:rPr lang="ar-SA" sz="2400" dirty="0"/>
              <a:t> بقضيّتها فقد ضلّ الطريق وعليه أن يعيد ضبط البوصلة. </a:t>
            </a:r>
          </a:p>
          <a:p>
            <a:pPr marL="0" indent="0" algn="just">
              <a:lnSpc>
                <a:spcPct val="150000"/>
              </a:lnSpc>
              <a:buNone/>
            </a:pPr>
            <a:r>
              <a:rPr lang="ar-SA" sz="2400" dirty="0"/>
              <a:t>وذلك للدّلالة على أهميّةِ القُدسِ إسلاميّاً وعالميّاً، وتأثيرِها على الواقعِ، وتوجيهِ أنظار العالم إلى القضيّة الفلسطينيّةِ. </a:t>
            </a:r>
          </a:p>
          <a:p>
            <a:pPr marL="0" indent="0" algn="just">
              <a:lnSpc>
                <a:spcPct val="150000"/>
              </a:lnSpc>
              <a:buNone/>
            </a:pPr>
            <a:r>
              <a:rPr lang="ar-SA" sz="2400" b="1" dirty="0"/>
              <a:t>والقدس مجد</a:t>
            </a:r>
            <a:r>
              <a:rPr lang="ar-SA" sz="2400" dirty="0"/>
              <a:t>: شرف وسمو ورفعة، وامتداد حضاريّ إسلاميّ عريق، وهنا إشارة إلى عظمة حضورها تاريخيّا، فهي تشريف لزائرها، وشرف لأمّة حيّة تعتزّ بماضيها، وتنهض بمستقبلها.</a:t>
            </a:r>
          </a:p>
        </p:txBody>
      </p:sp>
      <p:sp>
        <p:nvSpPr>
          <p:cNvPr id="8" name="العنوان 12">
            <a:extLst>
              <a:ext uri="{FF2B5EF4-FFF2-40B4-BE49-F238E27FC236}">
                <a16:creationId xmlns:a16="http://schemas.microsoft.com/office/drawing/2014/main" id="{C1140B03-226B-E194-2145-AD2980E70D9A}"/>
              </a:ext>
            </a:extLst>
          </p:cNvPr>
          <p:cNvSpPr txBox="1">
            <a:spLocks/>
          </p:cNvSpPr>
          <p:nvPr/>
        </p:nvSpPr>
        <p:spPr>
          <a:xfrm flipH="1">
            <a:off x="1104900" y="784136"/>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lang="ar-SA" sz="3600" dirty="0">
                <a:solidFill>
                  <a:schemeClr val="accent5">
                    <a:lumMod val="50000"/>
                  </a:schemeClr>
                </a:solidFill>
                <a:latin typeface="Tahoma" panose="020B0604030504040204" pitchFamily="34" charset="0"/>
                <a:ea typeface="Tahoma" panose="020B0604030504040204" pitchFamily="34" charset="0"/>
                <a:cs typeface="Diwani Letter" panose="02010400000000000000" pitchFamily="2" charset="-78"/>
              </a:rPr>
              <a:t>عنوانٌ ودلالة</a:t>
            </a:r>
            <a:endParaRPr kumimoji="0" lang="ar-SA" sz="360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7583559E-F6CA-50DA-B0FB-4843DCA495B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4" name="عنصر نائب للمحتوى 6">
            <a:extLst>
              <a:ext uri="{FF2B5EF4-FFF2-40B4-BE49-F238E27FC236}">
                <a16:creationId xmlns:a16="http://schemas.microsoft.com/office/drawing/2014/main" id="{74ECED7C-3165-4291-8E24-D023B48E1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10" y="235460"/>
            <a:ext cx="5023896" cy="2194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صورة 4">
            <a:extLst>
              <a:ext uri="{FF2B5EF4-FFF2-40B4-BE49-F238E27FC236}">
                <a16:creationId xmlns:a16="http://schemas.microsoft.com/office/drawing/2014/main" id="{B5EBD2FC-99CB-5A09-C015-EF94AE6A46D9}"/>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t="35134"/>
          <a:stretch/>
        </p:blipFill>
        <p:spPr>
          <a:xfrm>
            <a:off x="341610" y="1410251"/>
            <a:ext cx="5023896" cy="2018749"/>
          </a:xfrm>
          <a:prstGeom prst="ellipse">
            <a:avLst/>
          </a:prstGeom>
          <a:ln>
            <a:noFill/>
          </a:ln>
          <a:effectLst>
            <a:softEdge rad="112500"/>
          </a:effectLst>
        </p:spPr>
      </p:pic>
    </p:spTree>
    <p:extLst>
      <p:ext uri="{BB962C8B-B14F-4D97-AF65-F5344CB8AC3E}">
        <p14:creationId xmlns:p14="http://schemas.microsoft.com/office/powerpoint/2010/main" val="3968934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مربع نص 14">
            <a:extLst>
              <a:ext uri="{FF2B5EF4-FFF2-40B4-BE49-F238E27FC236}">
                <a16:creationId xmlns:a16="http://schemas.microsoft.com/office/drawing/2014/main" id="{CEEDCD06-389F-4E64-EAED-86C409BA9E7D}"/>
              </a:ext>
            </a:extLst>
          </p:cNvPr>
          <p:cNvSpPr txBox="1"/>
          <p:nvPr/>
        </p:nvSpPr>
        <p:spPr>
          <a:xfrm>
            <a:off x="2956859" y="1654579"/>
            <a:ext cx="8394923" cy="4888518"/>
          </a:xfrm>
          <a:prstGeom prst="rect">
            <a:avLst/>
          </a:prstGeom>
          <a:noFill/>
        </p:spPr>
        <p:txBody>
          <a:bodyPr wrap="square" rtlCol="1">
            <a:spAutoFit/>
          </a:bodyPr>
          <a:lstStyle/>
          <a:p>
            <a:pPr>
              <a:lnSpc>
                <a:spcPct val="150000"/>
              </a:lnSpc>
            </a:pPr>
            <a:r>
              <a:rPr lang="ar-SA" sz="2400" dirty="0">
                <a:latin typeface="Scheherazade"/>
              </a:rPr>
              <a:t>    تحتلّ القدسُ مكانةً دينيّةً كبيرةً في الوعي الفلسطينيّ، والعربيّ، والإسلاميّ، وقدْ تعرّضَت المدينةُ عَبْر تاريخها العريق لاحتلالاتٍ مُتكرّرةٍ؛ فقد تَعاقَبَ عليها الغُزاةُ طوال تاريخها المُقاوِم.</a:t>
            </a:r>
          </a:p>
          <a:p>
            <a:pPr>
              <a:lnSpc>
                <a:spcPct val="150000"/>
              </a:lnSpc>
            </a:pPr>
            <a:r>
              <a:rPr lang="ar-SA" sz="2400" dirty="0">
                <a:latin typeface="Scheherazade"/>
              </a:rPr>
              <a:t>    </a:t>
            </a:r>
            <a:r>
              <a:rPr lang="ar-SA" sz="2400" b="1" dirty="0">
                <a:latin typeface="Scheherazade"/>
              </a:rPr>
              <a:t>والخاطرة</a:t>
            </a:r>
            <a:r>
              <a:rPr lang="ar-SA" sz="2400" dirty="0">
                <a:latin typeface="Scheherazade"/>
              </a:rPr>
              <a:t> الّتي بين أيدينا تُسلّطُ الضَّوْء على مكانةِ القدس وأصالتِها، كما تُصوّر جانباً من المُعاناة الّتي تَتعرّض لها المدينة المُقدَّسة، فيما تُصِرّ على الصّمود والمقاومة. </a:t>
            </a:r>
          </a:p>
          <a:p>
            <a:pPr>
              <a:lnSpc>
                <a:spcPct val="150000"/>
              </a:lnSpc>
            </a:pPr>
            <a:r>
              <a:rPr lang="ar-SA" sz="2400" dirty="0">
                <a:latin typeface="Scheherazade"/>
              </a:rPr>
              <a:t>    الخاطرة فنّ نثريٌّ فيه تأمّل وتعبير عما يخطر في القلب والعقل تجاه أمر أو فكرة تخطر بالبال، بلغة تكثّف المعنى بقالب بلاغيّ جميل، وتتميّزُ عادة بقصرِها وإيجازها.</a:t>
            </a:r>
          </a:p>
          <a:p>
            <a:pPr>
              <a:lnSpc>
                <a:spcPct val="150000"/>
              </a:lnSpc>
            </a:pPr>
            <a:endParaRPr lang="ar-SA" sz="2400" dirty="0">
              <a:latin typeface="Scheherazade"/>
            </a:endParaRPr>
          </a:p>
          <a:p>
            <a:pPr>
              <a:lnSpc>
                <a:spcPct val="150000"/>
              </a:lnSpc>
            </a:pPr>
            <a:endParaRPr lang="ar-SA" sz="2000" dirty="0">
              <a:latin typeface="Scheherazade"/>
            </a:endParaRPr>
          </a:p>
        </p:txBody>
      </p:sp>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8D10C9E2-8CA1-7294-A19A-0D374DF78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1780" y="-146801"/>
            <a:ext cx="1967100" cy="3855518"/>
          </a:xfrm>
          <a:prstGeom prst="rect">
            <a:avLst/>
          </a:prstGeom>
        </p:spPr>
      </p:pic>
      <p:sp>
        <p:nvSpPr>
          <p:cNvPr id="17" name="العنوان 12">
            <a:extLst>
              <a:ext uri="{FF2B5EF4-FFF2-40B4-BE49-F238E27FC236}">
                <a16:creationId xmlns:a16="http://schemas.microsoft.com/office/drawing/2014/main" id="{B6F7BF70-7DE1-2E0C-F94E-6F9921A0FD62}"/>
              </a:ext>
            </a:extLst>
          </p:cNvPr>
          <p:cNvSpPr>
            <a:spLocks noGrp="1"/>
          </p:cNvSpPr>
          <p:nvPr>
            <p:ph type="title"/>
          </p:nvPr>
        </p:nvSpPr>
        <p:spPr>
          <a:xfrm flipH="1">
            <a:off x="5913719" y="864472"/>
            <a:ext cx="5170755" cy="1096962"/>
          </a:xfrm>
        </p:spPr>
        <p:txBody>
          <a:bodyPr rtlCol="1">
            <a:normAutofit/>
          </a:bodyPr>
          <a:lstStyle/>
          <a:p>
            <a:pPr algn="r" rtl="1"/>
            <a:r>
              <a:rPr lang="ar-SA" sz="3200" dirty="0">
                <a:solidFill>
                  <a:schemeClr val="accent5">
                    <a:lumMod val="50000"/>
                  </a:schemeClr>
                </a:solidFill>
                <a:latin typeface="Arabic Typesetting" panose="03020402040406030203" pitchFamily="66" charset="-78"/>
                <a:cs typeface="DecoType Naskh Variants" panose="02010400000000000000" pitchFamily="2" charset="-78"/>
              </a:rPr>
              <a:t>أرضٌ تفوحُ قداسَةً</a:t>
            </a:r>
            <a:endParaRPr lang="ar-SA" sz="3200" dirty="0">
              <a:cs typeface="Akhbar MT" pitchFamily="2" charset="-78"/>
            </a:endParaRPr>
          </a:p>
        </p:txBody>
      </p:sp>
      <p:pic>
        <p:nvPicPr>
          <p:cNvPr id="2" name="عنصر نائب للمحتوى 12" descr="صورة تحتوي على فن, شكل&#10;&#10;تم إنشاء الوصف تلقائياً">
            <a:extLst>
              <a:ext uri="{FF2B5EF4-FFF2-40B4-BE49-F238E27FC236}">
                <a16:creationId xmlns:a16="http://schemas.microsoft.com/office/drawing/2014/main" id="{97D39EF4-7445-1F0B-80D8-A35D29D4A5F6}"/>
              </a:ext>
            </a:extLst>
          </p:cNvPr>
          <p:cNvPicPr>
            <a:picLocks noGrp="1" noChangeAspect="1"/>
          </p:cNvPicPr>
          <p:nvPr>
            <p:ph idx="1"/>
          </p:nvPr>
        </p:nvPicPr>
        <p:blipFill>
          <a:blip r:embed="rId3">
            <a:alphaModFix amt="50000"/>
            <a:extLst>
              <a:ext uri="{28A0092B-C50C-407E-A947-70E740481C1C}">
                <a14:useLocalDpi xmlns:a14="http://schemas.microsoft.com/office/drawing/2010/main" val="0"/>
              </a:ext>
            </a:extLst>
          </a:blip>
          <a:stretch>
            <a:fillRect/>
          </a:stretch>
        </p:blipFill>
        <p:spPr>
          <a:xfrm rot="5400000">
            <a:off x="223208" y="1672875"/>
            <a:ext cx="2446870" cy="4795866"/>
          </a:xfrm>
          <a:effectLst>
            <a:softEdge rad="635000"/>
          </a:effectLst>
        </p:spPr>
      </p:pic>
      <p:pic>
        <p:nvPicPr>
          <p:cNvPr id="3" name="عنصر نائب للمحتوى 12" descr="صورة تحتوي على فن, شكل&#10;&#10;تم إنشاء الوصف تلقائياً">
            <a:extLst>
              <a:ext uri="{FF2B5EF4-FFF2-40B4-BE49-F238E27FC236}">
                <a16:creationId xmlns:a16="http://schemas.microsoft.com/office/drawing/2014/main" id="{358CEA12-1BAF-53C2-F9FE-73F2CFB1BC4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3350166" y="3872600"/>
            <a:ext cx="2446870" cy="4795866"/>
          </a:xfrm>
          <a:prstGeom prst="rect">
            <a:avLst/>
          </a:prstGeom>
          <a:effectLst>
            <a:softEdge rad="635000"/>
          </a:effectLst>
        </p:spPr>
      </p:pic>
      <p:pic>
        <p:nvPicPr>
          <p:cNvPr id="7" name="صورة 6" descr="صورة تحتوي على نجمة, فن, الرسومات, الإبداع&#10;&#10;تم إنشاء الوصف تلقائياً">
            <a:extLst>
              <a:ext uri="{FF2B5EF4-FFF2-40B4-BE49-F238E27FC236}">
                <a16:creationId xmlns:a16="http://schemas.microsoft.com/office/drawing/2014/main" id="{5107C1D1-ACF1-9E21-1A9D-5C1597341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11047" y="-84378"/>
            <a:ext cx="1382305" cy="2709319"/>
          </a:xfrm>
          <a:prstGeom prst="rect">
            <a:avLst/>
          </a:prstGeom>
        </p:spPr>
      </p:pic>
      <p:sp>
        <p:nvSpPr>
          <p:cNvPr id="8" name="قوس كبير أيمن 7">
            <a:extLst>
              <a:ext uri="{FF2B5EF4-FFF2-40B4-BE49-F238E27FC236}">
                <a16:creationId xmlns:a16="http://schemas.microsoft.com/office/drawing/2014/main" id="{609869B1-A635-B5D5-C53D-E943DE5CBEB3}"/>
              </a:ext>
            </a:extLst>
          </p:cNvPr>
          <p:cNvSpPr/>
          <p:nvPr/>
        </p:nvSpPr>
        <p:spPr>
          <a:xfrm rot="16200000">
            <a:off x="1339407" y="314995"/>
            <a:ext cx="891519" cy="2763189"/>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pic>
        <p:nvPicPr>
          <p:cNvPr id="12" name="عنصر نائب للمحتوى 12" descr="صورة تحتوي على فن, شكل&#10;&#10;تم إنشاء الوصف تلقائياً">
            <a:extLst>
              <a:ext uri="{FF2B5EF4-FFF2-40B4-BE49-F238E27FC236}">
                <a16:creationId xmlns:a16="http://schemas.microsoft.com/office/drawing/2014/main" id="{B3DB2135-FF19-8553-C0F6-EBA8AD1D7790}"/>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rot="5400000">
            <a:off x="6886636" y="-1709434"/>
            <a:ext cx="932469" cy="4351338"/>
          </a:xfrm>
          <a:prstGeom prst="rect">
            <a:avLst/>
          </a:prstGeom>
        </p:spPr>
      </p:pic>
      <p:pic>
        <p:nvPicPr>
          <p:cNvPr id="13" name="عنصر نائب للمحتوى 12" descr="صورة تحتوي على فن, شكل&#10;&#10;تم إنشاء الوصف تلقائياً">
            <a:extLst>
              <a:ext uri="{FF2B5EF4-FFF2-40B4-BE49-F238E27FC236}">
                <a16:creationId xmlns:a16="http://schemas.microsoft.com/office/drawing/2014/main" id="{49143615-D176-4E51-04B3-A45516DAB706}"/>
              </a:ext>
            </a:extLst>
          </p:cNvPr>
          <p:cNvPicPr>
            <a:picLocks noChangeAspect="1"/>
          </p:cNvPicPr>
          <p:nvPr/>
        </p:nvPicPr>
        <p:blipFill rotWithShape="1">
          <a:blip r:embed="rId3">
            <a:extLst>
              <a:ext uri="{28A0092B-C50C-407E-A947-70E740481C1C}">
                <a14:useLocalDpi xmlns:a14="http://schemas.microsoft.com/office/drawing/2010/main" val="0"/>
              </a:ext>
            </a:extLst>
          </a:blip>
          <a:srcRect l="57998"/>
          <a:stretch/>
        </p:blipFill>
        <p:spPr>
          <a:xfrm rot="16200000">
            <a:off x="4329630" y="4213961"/>
            <a:ext cx="932469" cy="4351338"/>
          </a:xfrm>
          <a:prstGeom prst="rect">
            <a:avLst/>
          </a:prstGeom>
        </p:spPr>
      </p:pic>
      <p:pic>
        <p:nvPicPr>
          <p:cNvPr id="4" name="عنصر نائب للصورة 7">
            <a:extLst>
              <a:ext uri="{FF2B5EF4-FFF2-40B4-BE49-F238E27FC236}">
                <a16:creationId xmlns:a16="http://schemas.microsoft.com/office/drawing/2014/main" id="{5DB043F4-63FF-6478-C4A9-CADB17886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71" y="1780958"/>
            <a:ext cx="2763190" cy="2029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443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D3025-121C-0D28-6DD0-EBAC33BF55C2}"/>
            </a:ext>
          </a:extLst>
        </p:cNvPr>
        <p:cNvGrpSpPr/>
        <p:nvPr/>
      </p:nvGrpSpPr>
      <p:grpSpPr>
        <a:xfrm>
          <a:off x="0" y="0"/>
          <a:ext cx="0" cy="0"/>
          <a:chOff x="0" y="0"/>
          <a:chExt cx="0" cy="0"/>
        </a:xfrm>
      </p:grpSpPr>
      <p:pic>
        <p:nvPicPr>
          <p:cNvPr id="2" name="عنصر نائب للمحتوى 12" descr="صورة تحتوي على فن, شكل&#10;&#10;تم إنشاء الوصف تلقائياً">
            <a:extLst>
              <a:ext uri="{FF2B5EF4-FFF2-40B4-BE49-F238E27FC236}">
                <a16:creationId xmlns:a16="http://schemas.microsoft.com/office/drawing/2014/main" id="{7823E40F-F24A-6156-974C-3B7B4564C87F}"/>
              </a:ext>
            </a:extLst>
          </p:cNvPr>
          <p:cNvPicPr>
            <a:picLocks noGrp="1" noChangeAspect="1"/>
          </p:cNvPicPr>
          <p:nvPr>
            <p:ph idx="1"/>
          </p:nvPr>
        </p:nvPicPr>
        <p:blipFill>
          <a:blip r:embed="rId2">
            <a:alphaModFix amt="50000"/>
            <a:extLst>
              <a:ext uri="{28A0092B-C50C-407E-A947-70E740481C1C}">
                <a14:useLocalDpi xmlns:a14="http://schemas.microsoft.com/office/drawing/2010/main" val="0"/>
              </a:ext>
            </a:extLst>
          </a:blip>
          <a:stretch>
            <a:fillRect/>
          </a:stretch>
        </p:blipFill>
        <p:spPr>
          <a:xfrm rot="5400000">
            <a:off x="9191675" y="-727971"/>
            <a:ext cx="2446870" cy="4795866"/>
          </a:xfr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EADB89CA-AC54-C82D-0684-2ED2C2E5D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123" y="446527"/>
            <a:ext cx="1382305" cy="2709319"/>
          </a:xfrm>
          <a:prstGeom prst="rect">
            <a:avLst/>
          </a:prstGeom>
        </p:spPr>
      </p:pic>
      <p:sp>
        <p:nvSpPr>
          <p:cNvPr id="8" name="العنوان 12">
            <a:extLst>
              <a:ext uri="{FF2B5EF4-FFF2-40B4-BE49-F238E27FC236}">
                <a16:creationId xmlns:a16="http://schemas.microsoft.com/office/drawing/2014/main" id="{E9B81DD3-B6FD-ACE3-3EE6-36E83F00CE99}"/>
              </a:ext>
            </a:extLst>
          </p:cNvPr>
          <p:cNvSpPr txBox="1">
            <a:spLocks/>
          </p:cNvSpPr>
          <p:nvPr/>
        </p:nvSpPr>
        <p:spPr>
          <a:xfrm flipH="1">
            <a:off x="1095441" y="888399"/>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SA" sz="2800" i="0" u="none" strike="noStrike" kern="1200" cap="none" spc="0" normalizeH="0" baseline="0" noProof="0" dirty="0">
                <a:ln>
                  <a:noFill/>
                </a:ln>
                <a:solidFill>
                  <a:schemeClr val="accent5">
                    <a:lumMod val="50000"/>
                  </a:schemeClr>
                </a:solidFill>
                <a:effectLst/>
                <a:uLnTx/>
                <a:uFillTx/>
                <a:cs typeface="DecoType Naskh Extensions" panose="02010400000000000000" pitchFamily="2" charset="-78"/>
              </a:rPr>
              <a:t> </a:t>
            </a:r>
            <a:r>
              <a:rPr kumimoji="0" lang="ar-SA" sz="3200" i="0" u="none" strike="noStrike" kern="1200" cap="none" spc="0" normalizeH="0" baseline="0" noProof="0" dirty="0">
                <a:ln>
                  <a:noFill/>
                </a:ln>
                <a:solidFill>
                  <a:schemeClr val="accent5">
                    <a:lumMod val="50000"/>
                  </a:schemeClr>
                </a:solidFill>
                <a:effectLst/>
                <a:uLnTx/>
                <a:uFillTx/>
                <a:cs typeface="DecoType Naskh Extensions" panose="02010400000000000000" pitchFamily="2" charset="-78"/>
              </a:rPr>
              <a:t>ت</a:t>
            </a:r>
            <a:r>
              <a:rPr lang="ar-SA" sz="3200" dirty="0">
                <a:solidFill>
                  <a:schemeClr val="accent5">
                    <a:lumMod val="50000"/>
                  </a:schemeClr>
                </a:solidFill>
                <a:cs typeface="DecoType Naskh Extensions" panose="02010400000000000000" pitchFamily="2" charset="-78"/>
              </a:rPr>
              <a:t>ُ</a:t>
            </a:r>
            <a:r>
              <a:rPr kumimoji="0" lang="ar-SA" sz="3200" i="0" u="none" strike="noStrike" kern="1200" cap="none" spc="0" normalizeH="0" baseline="0" noProof="0" dirty="0">
                <a:ln>
                  <a:noFill/>
                </a:ln>
                <a:solidFill>
                  <a:schemeClr val="accent5">
                    <a:lumMod val="50000"/>
                  </a:schemeClr>
                </a:solidFill>
                <a:effectLst/>
                <a:uLnTx/>
                <a:uFillTx/>
                <a:cs typeface="DecoType Naskh Extensions" panose="02010400000000000000" pitchFamily="2" charset="-78"/>
              </a:rPr>
              <a:t>شرعُ أبوابَها للسماءِ</a:t>
            </a:r>
          </a:p>
        </p:txBody>
      </p:sp>
      <p:sp>
        <p:nvSpPr>
          <p:cNvPr id="10" name="عنصر نائب للنص 3">
            <a:extLst>
              <a:ext uri="{FF2B5EF4-FFF2-40B4-BE49-F238E27FC236}">
                <a16:creationId xmlns:a16="http://schemas.microsoft.com/office/drawing/2014/main" id="{CBF45FAB-4593-1927-90C3-C9A9D127A05F}"/>
              </a:ext>
            </a:extLst>
          </p:cNvPr>
          <p:cNvSpPr txBox="1">
            <a:spLocks/>
          </p:cNvSpPr>
          <p:nvPr/>
        </p:nvSpPr>
        <p:spPr>
          <a:xfrm flipH="1">
            <a:off x="2785816" y="2074983"/>
            <a:ext cx="8450826" cy="3112658"/>
          </a:xfrm>
          <a:prstGeom prst="rect">
            <a:avLst/>
          </a:prstGeom>
        </p:spPr>
        <p:txBody>
          <a:bodyPr rtlCol="1">
            <a:noAutofit/>
          </a:bodyPr>
          <a:lstStyle>
            <a:lvl1pPr marL="228600" indent="-228600" algn="r" defTabSz="914400" rtl="1" eaLnBrk="1" latinLnBrk="0" hangingPunct="1">
              <a:lnSpc>
                <a:spcPct val="90000"/>
              </a:lnSpc>
              <a:spcBef>
                <a:spcPts val="1800"/>
              </a:spcBef>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r" defTabSz="914400" rtl="1" eaLnBrk="1" latinLnBrk="0" hangingPunct="1">
              <a:lnSpc>
                <a:spcPct val="90000"/>
              </a:lnSpc>
              <a:spcBef>
                <a:spcPts val="600"/>
              </a:spcBef>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marL="0" lvl="0" indent="0" algn="just">
              <a:lnSpc>
                <a:spcPct val="150000"/>
              </a:lnSpc>
              <a:spcBef>
                <a:spcPts val="0"/>
              </a:spcBef>
              <a:buNone/>
              <a:defRPr/>
            </a:pPr>
            <a:r>
              <a:rPr lang="ar-SA" sz="2400" dirty="0">
                <a:latin typeface="Arabic Typesetting" panose="03020402040406030203" pitchFamily="66" charset="-78"/>
                <a:ea typeface="Calibri" panose="020F0502020204030204" pitchFamily="34" charset="0"/>
                <a:cs typeface="+mn-cs"/>
              </a:rPr>
              <a:t>    على امتدادِ الوَعْي والقَداسة، تَقفُ عاصمةُ فلسطينَ المُقدَّسة شاهِدة وشَهيدةً، ويقف القلبُ على عتباتِها؛ يُلَملِم دمعه الّذي تساقط عندَ أوّلِ نَظرةٍ بعدَ غِياب. كلُّ المُدن يَعْبُرها القلب، إلاّ القدس، فإنهّا تَعبُرُه، تَقبِضُ على جُرحها اليوميّ بِعِنادٍ وصَلابة، وتُشرعِ أبوابَها للسّماء مظلومةً لا تَمَلّ  المُناجاة، هي الوَفيِّةُ لتِاريخِها الّذي يَأبى الاستسلامَ والخُنوعَ والمُساوَمة.</a:t>
            </a:r>
          </a:p>
          <a:p>
            <a:pPr marL="0" marR="0" lvl="0" indent="0" algn="just" defTabSz="914400" rtl="1"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200" cap="none" spc="0" normalizeH="0" baseline="0" noProof="0" dirty="0">
              <a:ln>
                <a:noFill/>
              </a:ln>
              <a:solidFill>
                <a:srgbClr val="C00000"/>
              </a:solidFill>
              <a:effectLst/>
              <a:uLnTx/>
              <a:uFillTx/>
              <a:latin typeface="Arabic Typesetting" panose="03020402040406030203" pitchFamily="66" charset="-78"/>
              <a:ea typeface="Calibri" panose="020F0502020204030204" pitchFamily="34" charset="0"/>
              <a:cs typeface="DecoType Naskh Variants" panose="02010400000000000000" pitchFamily="2" charset="-78"/>
            </a:endParaRPr>
          </a:p>
        </p:txBody>
      </p:sp>
      <p:pic>
        <p:nvPicPr>
          <p:cNvPr id="3" name="عنصر نائب للمحتوى 12" descr="صورة تحتوي على فن, شكل&#10;&#10;تم إنشاء الوصف تلقائياً">
            <a:extLst>
              <a:ext uri="{FF2B5EF4-FFF2-40B4-BE49-F238E27FC236}">
                <a16:creationId xmlns:a16="http://schemas.microsoft.com/office/drawing/2014/main" id="{A810AEA9-8310-F3E0-F97F-A4459EEF5424}"/>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729972" y="3885752"/>
            <a:ext cx="2446870" cy="4795866"/>
          </a:xfrm>
          <a:prstGeom prst="rect">
            <a:avLst/>
          </a:prstGeom>
          <a:effectLst>
            <a:softEdge rad="635000"/>
          </a:effectLst>
        </p:spPr>
      </p:pic>
      <p:pic>
        <p:nvPicPr>
          <p:cNvPr id="5" name="عنصر نائب للمحتوى 12" descr="صورة تحتوي على فن, شكل&#10;&#10;تم إنشاء الوصف تلقائياً">
            <a:extLst>
              <a:ext uri="{FF2B5EF4-FFF2-40B4-BE49-F238E27FC236}">
                <a16:creationId xmlns:a16="http://schemas.microsoft.com/office/drawing/2014/main" id="{D347B795-FEBC-E171-A6B4-952D8407F25D}"/>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rot="16200000">
            <a:off x="1709436" y="4227113"/>
            <a:ext cx="932469" cy="4351338"/>
          </a:xfrm>
          <a:prstGeom prst="rect">
            <a:avLst/>
          </a:prstGeom>
        </p:spPr>
      </p:pic>
      <p:pic>
        <p:nvPicPr>
          <p:cNvPr id="6" name="صورة 5">
            <a:extLst>
              <a:ext uri="{FF2B5EF4-FFF2-40B4-BE49-F238E27FC236}">
                <a16:creationId xmlns:a16="http://schemas.microsoft.com/office/drawing/2014/main" id="{21A9C807-1CF3-0DD3-6A53-D1828D15CE5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b="44173"/>
          <a:stretch/>
        </p:blipFill>
        <p:spPr>
          <a:xfrm>
            <a:off x="527665" y="103881"/>
            <a:ext cx="3056193" cy="2491292"/>
          </a:xfrm>
          <a:prstGeom prst="ellipse">
            <a:avLst/>
          </a:prstGeom>
          <a:ln>
            <a:noFill/>
          </a:ln>
          <a:effectLst>
            <a:softEdge rad="112500"/>
          </a:effectLst>
        </p:spPr>
      </p:pic>
      <p:pic>
        <p:nvPicPr>
          <p:cNvPr id="7" name="صورة 6" descr="صورة تحتوي على نجمة, فن, الرسومات, الإبداع&#10;&#10;تم إنشاء الوصف تلقائياً">
            <a:extLst>
              <a:ext uri="{FF2B5EF4-FFF2-40B4-BE49-F238E27FC236}">
                <a16:creationId xmlns:a16="http://schemas.microsoft.com/office/drawing/2014/main" id="{560AFBB0-8728-869A-95A9-5974DC2BDBD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16200000">
            <a:off x="1734258" y="1910684"/>
            <a:ext cx="792845" cy="1631307"/>
          </a:xfrm>
          <a:prstGeom prst="rect">
            <a:avLst/>
          </a:prstGeom>
        </p:spPr>
      </p:pic>
    </p:spTree>
    <p:extLst>
      <p:ext uri="{BB962C8B-B14F-4D97-AF65-F5344CB8AC3E}">
        <p14:creationId xmlns:p14="http://schemas.microsoft.com/office/powerpoint/2010/main" val="200271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E9ECF-A26D-C27D-30A9-91CE8C6A438C}"/>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78C2DBC4-DA04-5313-8BE2-190332F1CDC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960249" y="-884244"/>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579BCF6D-B8EA-53BB-9822-1F405B272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74274F05-F5B9-428D-D817-8A27B034DB58}"/>
              </a:ext>
            </a:extLst>
          </p:cNvPr>
          <p:cNvSpPr>
            <a:spLocks noGrp="1"/>
          </p:cNvSpPr>
          <p:nvPr>
            <p:ph idx="1"/>
          </p:nvPr>
        </p:nvSpPr>
        <p:spPr>
          <a:xfrm flipH="1">
            <a:off x="2148660" y="1626083"/>
            <a:ext cx="8720134" cy="3886165"/>
          </a:xfrm>
        </p:spPr>
        <p:txBody>
          <a:bodyPr rtlCol="1">
            <a:noAutofit/>
          </a:bodyPr>
          <a:lstStyle/>
          <a:p>
            <a:pPr marL="0" indent="0" algn="just">
              <a:lnSpc>
                <a:spcPct val="150000"/>
              </a:lnSpc>
              <a:buNone/>
            </a:pPr>
            <a:r>
              <a:rPr lang="ar-SA" sz="2000" b="1" cap="all" spc="50" dirty="0">
                <a:solidFill>
                  <a:srgbClr val="F4E7ED">
                    <a:lumMod val="50000"/>
                  </a:srgbClr>
                </a:solidFill>
                <a:latin typeface="Simplified Arabic" panose="02020603050405020304" pitchFamily="18" charset="-78"/>
                <a:ea typeface="Tahoma" panose="020B0604030504040204" pitchFamily="34" charset="0"/>
              </a:rPr>
              <a:t>   </a:t>
            </a:r>
            <a:r>
              <a:rPr lang="ar-SA" sz="2000" b="1" cap="all" spc="50" dirty="0">
                <a:latin typeface="Simplified Arabic" panose="02020603050405020304" pitchFamily="18" charset="-78"/>
                <a:ea typeface="Tahoma" panose="020B0604030504040204" pitchFamily="34" charset="0"/>
              </a:rPr>
              <a:t>ما المقصود بكل ممّا يأتي: امتداد الوعي/ شاهدة وشهيدة/ الوفاء للتاريخ ؟</a:t>
            </a:r>
          </a:p>
          <a:p>
            <a:pPr marL="0" indent="0" algn="just">
              <a:lnSpc>
                <a:spcPct val="150000"/>
              </a:lnSpc>
              <a:buNone/>
            </a:pPr>
            <a:r>
              <a:rPr lang="ar-SA" sz="2000" b="1" cap="all" spc="50" dirty="0">
                <a:latin typeface="Simplified Arabic" panose="02020603050405020304" pitchFamily="18" charset="-78"/>
                <a:ea typeface="Tahoma" panose="020B0604030504040204" pitchFamily="34" charset="0"/>
              </a:rPr>
              <a:t>امتدد الوعي</a:t>
            </a:r>
            <a:r>
              <a:rPr lang="ar-SA" sz="2000" cap="all" spc="50" dirty="0">
                <a:latin typeface="Simplified Arabic" panose="02020603050405020304" pitchFamily="18" charset="-78"/>
                <a:ea typeface="Tahoma" panose="020B0604030504040204" pitchFamily="34" charset="0"/>
              </a:rPr>
              <a:t>: أي منذ أن تشكّل الوعي والإدراك لأهميّة القدس قديماً وحديثاً، فكأنّ الوعي حبل يمتدّ من طرفيه. وفي ذلك دلالة على السعة والحضور في الأذهان.</a:t>
            </a:r>
          </a:p>
          <a:p>
            <a:pPr marL="0" indent="0" algn="just">
              <a:lnSpc>
                <a:spcPct val="150000"/>
              </a:lnSpc>
              <a:buNone/>
            </a:pPr>
            <a:r>
              <a:rPr lang="ar-SA" sz="2000" b="1" cap="all" spc="50" dirty="0">
                <a:latin typeface="Simplified Arabic" panose="02020603050405020304" pitchFamily="18" charset="-78"/>
                <a:ea typeface="Tahoma" panose="020B0604030504040204" pitchFamily="34" charset="0"/>
              </a:rPr>
              <a:t>شاهدة وشهيدة</a:t>
            </a:r>
            <a:r>
              <a:rPr lang="ar-SA" sz="2000" cap="all" spc="50" dirty="0">
                <a:latin typeface="Simplified Arabic" panose="02020603050405020304" pitchFamily="18" charset="-78"/>
                <a:ea typeface="Tahoma" panose="020B0604030504040204" pitchFamily="34" charset="0"/>
              </a:rPr>
              <a:t>: أي تشهد الأحداث وتراقبُها وتعاينها فهي أكبر من أحداثها، تمرّ بها وهي صامدة. وهي الشهيدة المضحّية بمهج أبنائها الذين يدافعون عنها. وصيغة فاعل وفعيلة من الفعل شهد فيها تجانس لفظيّ.   </a:t>
            </a:r>
          </a:p>
          <a:p>
            <a:pPr marL="0" indent="0" algn="just">
              <a:lnSpc>
                <a:spcPct val="150000"/>
              </a:lnSpc>
              <a:buNone/>
            </a:pPr>
            <a:r>
              <a:rPr lang="ar-SA" sz="2000" cap="all" spc="50" dirty="0">
                <a:latin typeface="Simplified Arabic" panose="02020603050405020304" pitchFamily="18" charset="-78"/>
                <a:ea typeface="Tahoma" panose="020B0604030504040204" pitchFamily="34" charset="0"/>
              </a:rPr>
              <a:t> </a:t>
            </a:r>
            <a:r>
              <a:rPr lang="ar-SA" sz="2000" b="1" cap="all" spc="50" dirty="0">
                <a:latin typeface="Simplified Arabic" panose="02020603050405020304" pitchFamily="18" charset="-78"/>
                <a:ea typeface="Tahoma" panose="020B0604030504040204" pitchFamily="34" charset="0"/>
              </a:rPr>
              <a:t>الوفاء للتاريخ</a:t>
            </a:r>
            <a:r>
              <a:rPr lang="ar-SA" sz="2000" cap="all" spc="50" dirty="0">
                <a:latin typeface="Simplified Arabic" panose="02020603050405020304" pitchFamily="18" charset="-78"/>
                <a:ea typeface="Tahoma" panose="020B0604030504040204" pitchFamily="34" charset="0"/>
              </a:rPr>
              <a:t>: احترام هذا التاريخ والمحافظة عليه فهو إرث من الأمجاد والبطولات والأمانات التي يتناقلها الأبناء والأحفاد عن أسلافهم.                               </a:t>
            </a:r>
          </a:p>
          <a:p>
            <a:pPr marL="0" indent="0" algn="just">
              <a:lnSpc>
                <a:spcPct val="150000"/>
              </a:lnSpc>
              <a:buNone/>
            </a:pPr>
            <a:r>
              <a:rPr lang="ar-SA" sz="2000" cap="all" spc="50" dirty="0">
                <a:solidFill>
                  <a:srgbClr val="F4E7ED">
                    <a:lumMod val="50000"/>
                  </a:srgbClr>
                </a:solidFill>
                <a:latin typeface="Simplified Arabic" panose="02020603050405020304" pitchFamily="18" charset="-78"/>
                <a:ea typeface="Tahoma" panose="020B0604030504040204" pitchFamily="34" charset="0"/>
              </a:rPr>
              <a:t>     </a:t>
            </a:r>
          </a:p>
          <a:p>
            <a:pPr marL="0" indent="0" algn="just">
              <a:lnSpc>
                <a:spcPct val="150000"/>
              </a:lnSpc>
              <a:buNone/>
            </a:pPr>
            <a:r>
              <a:rPr lang="ar-SA" sz="2000" cap="all" spc="50" dirty="0">
                <a:solidFill>
                  <a:srgbClr val="F4E7ED">
                    <a:lumMod val="50000"/>
                  </a:srgbClr>
                </a:solidFill>
                <a:latin typeface="Simplified Arabic" panose="02020603050405020304" pitchFamily="18" charset="-78"/>
                <a:ea typeface="Tahoma" panose="020B0604030504040204" pitchFamily="34" charset="0"/>
              </a:rPr>
              <a:t>   </a:t>
            </a:r>
          </a:p>
        </p:txBody>
      </p:sp>
      <p:sp>
        <p:nvSpPr>
          <p:cNvPr id="8" name="العنوان 12">
            <a:extLst>
              <a:ext uri="{FF2B5EF4-FFF2-40B4-BE49-F238E27FC236}">
                <a16:creationId xmlns:a16="http://schemas.microsoft.com/office/drawing/2014/main" id="{087B3C2C-987B-2CB6-09EA-99E86D89D15A}"/>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A8D419AB-33C9-C7B7-9370-F0E2B9D1C768}"/>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64BCBF57-63E2-9A4B-BF71-217A86060EBE}"/>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1655035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0DF42-20BE-248D-D3A8-AF86822DAC20}"/>
            </a:ext>
          </a:extLst>
        </p:cNvPr>
        <p:cNvGrpSpPr/>
        <p:nvPr/>
      </p:nvGrpSpPr>
      <p:grpSpPr>
        <a:xfrm>
          <a:off x="0" y="0"/>
          <a:ext cx="0" cy="0"/>
          <a:chOff x="0" y="0"/>
          <a:chExt cx="0" cy="0"/>
        </a:xfrm>
      </p:grpSpPr>
      <p:pic>
        <p:nvPicPr>
          <p:cNvPr id="3" name="عنصر نائب للمحتوى 12" descr="صورة تحتوي على فن, شكل&#10;&#10;تم إنشاء الوصف تلقائياً">
            <a:extLst>
              <a:ext uri="{FF2B5EF4-FFF2-40B4-BE49-F238E27FC236}">
                <a16:creationId xmlns:a16="http://schemas.microsoft.com/office/drawing/2014/main" id="{F0AC60C7-0155-6790-1A6B-3189DB158C5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rot="5400000">
            <a:off x="8570632" y="-2107679"/>
            <a:ext cx="2446870" cy="4795866"/>
          </a:xfrm>
          <a:prstGeom prst="rect">
            <a:avLst/>
          </a:prstGeom>
          <a:effectLst>
            <a:softEdge rad="635000"/>
          </a:effectLst>
        </p:spPr>
      </p:pic>
      <p:pic>
        <p:nvPicPr>
          <p:cNvPr id="16" name="صورة 15" descr="صورة تحتوي على نجمة, فن, الرسومات, الإبداع&#10;&#10;تم إنشاء الوصف تلقائياً">
            <a:extLst>
              <a:ext uri="{FF2B5EF4-FFF2-40B4-BE49-F238E27FC236}">
                <a16:creationId xmlns:a16="http://schemas.microsoft.com/office/drawing/2014/main" id="{0526963A-4141-4A37-A7F4-E66DD05A7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5582" y="159030"/>
            <a:ext cx="1382305" cy="2709319"/>
          </a:xfrm>
          <a:prstGeom prst="rect">
            <a:avLst/>
          </a:prstGeom>
        </p:spPr>
      </p:pic>
      <p:sp>
        <p:nvSpPr>
          <p:cNvPr id="2" name="عنصر نائب للمحتوى 13">
            <a:extLst>
              <a:ext uri="{FF2B5EF4-FFF2-40B4-BE49-F238E27FC236}">
                <a16:creationId xmlns:a16="http://schemas.microsoft.com/office/drawing/2014/main" id="{E5ECB6F4-9EBE-BA3B-FF0A-1C35740D1308}"/>
              </a:ext>
            </a:extLst>
          </p:cNvPr>
          <p:cNvSpPr>
            <a:spLocks noGrp="1"/>
          </p:cNvSpPr>
          <p:nvPr>
            <p:ph idx="1"/>
          </p:nvPr>
        </p:nvSpPr>
        <p:spPr>
          <a:xfrm flipH="1">
            <a:off x="1837554" y="1598171"/>
            <a:ext cx="9143233" cy="3886165"/>
          </a:xfrm>
        </p:spPr>
        <p:txBody>
          <a:bodyPr rtlCol="1">
            <a:normAutofit fontScale="77500" lnSpcReduction="20000"/>
          </a:bodyPr>
          <a:lstStyle/>
          <a:p>
            <a:pPr marL="0" indent="0" algn="just">
              <a:lnSpc>
                <a:spcPct val="160000"/>
              </a:lnSpc>
              <a:buNone/>
            </a:pPr>
            <a:r>
              <a:rPr lang="ar-SA" sz="2400" b="1" cap="all" spc="50" dirty="0">
                <a:latin typeface="Simplified Arabic" panose="02020603050405020304" pitchFamily="18" charset="-78"/>
                <a:ea typeface="Tahoma" panose="020B0604030504040204" pitchFamily="34" charset="0"/>
              </a:rPr>
              <a:t>1- أين يقف قلب المحبّ للقدس؟  </a:t>
            </a:r>
            <a:r>
              <a:rPr lang="ar-SA" sz="2400" cap="all" spc="50" dirty="0">
                <a:latin typeface="Simplified Arabic" panose="02020603050405020304" pitchFamily="18" charset="-78"/>
                <a:ea typeface="Tahoma" panose="020B0604030504040204" pitchFamily="34" charset="0"/>
              </a:rPr>
              <a:t>(على عتباتِها)</a:t>
            </a:r>
          </a:p>
          <a:p>
            <a:pPr marL="0" indent="0" algn="just">
              <a:lnSpc>
                <a:spcPct val="160000"/>
              </a:lnSpc>
              <a:buNone/>
            </a:pPr>
            <a:r>
              <a:rPr lang="ar-SA" sz="2400" b="1" cap="all" spc="50" dirty="0">
                <a:latin typeface="Simplified Arabic" panose="02020603050405020304" pitchFamily="18" charset="-78"/>
                <a:ea typeface="Tahoma" panose="020B0604030504040204" pitchFamily="34" charset="0"/>
              </a:rPr>
              <a:t>2- لماذا يقف قلب المحبّ على عتبات القدس؟  </a:t>
            </a:r>
            <a:r>
              <a:rPr lang="ar-SA" sz="2400" cap="all" spc="50" dirty="0">
                <a:latin typeface="Simplified Arabic" panose="02020603050405020304" pitchFamily="18" charset="-78"/>
                <a:ea typeface="Tahoma" panose="020B0604030504040204" pitchFamily="34" charset="0"/>
              </a:rPr>
              <a:t>(ليعبّرَ لها عن دهشته من جمالها، ويظهرَ لها اللهفةَ والمحبّة وألم البعد عنها. فهو كالأمير المتودّد لمن يهواها وهي القدس التي شبهها بالأميرة، وتتساقط دموعه الغزيرة لهفة عليها)</a:t>
            </a:r>
          </a:p>
          <a:p>
            <a:pPr marL="0" indent="0" algn="just">
              <a:lnSpc>
                <a:spcPct val="160000"/>
              </a:lnSpc>
              <a:buNone/>
            </a:pPr>
            <a:r>
              <a:rPr lang="ar-SA" sz="2400" cap="all" spc="50" dirty="0">
                <a:latin typeface="Simplified Arabic" panose="02020603050405020304" pitchFamily="18" charset="-78"/>
                <a:ea typeface="Tahoma" panose="020B0604030504040204" pitchFamily="34" charset="0"/>
              </a:rPr>
              <a:t>3</a:t>
            </a:r>
            <a:r>
              <a:rPr lang="ar-SA" sz="2400" b="1" cap="all" spc="50" dirty="0">
                <a:latin typeface="Simplified Arabic" panose="02020603050405020304" pitchFamily="18" charset="-78"/>
                <a:ea typeface="Tahoma" panose="020B0604030504040204" pitchFamily="34" charset="0"/>
              </a:rPr>
              <a:t>- كيف عبّر النصّ عن لوعة الاشتياق للقدس؟ </a:t>
            </a:r>
            <a:r>
              <a:rPr lang="ar-SA" sz="2400" cap="all" spc="50" dirty="0">
                <a:latin typeface="Simplified Arabic" panose="02020603050405020304" pitchFamily="18" charset="-78"/>
                <a:ea typeface="Tahoma" panose="020B0604030504040204" pitchFamily="34" charset="0"/>
              </a:rPr>
              <a:t>يُلَملِم دمعه الّذي تساقط عندَ أوّلِ نَظرةٍ بعدَ غِياب.</a:t>
            </a:r>
          </a:p>
          <a:p>
            <a:pPr marL="0" indent="0" algn="just">
              <a:lnSpc>
                <a:spcPct val="160000"/>
              </a:lnSpc>
              <a:buNone/>
            </a:pPr>
            <a:r>
              <a:rPr lang="ar-SA" sz="2400" cap="all" spc="50" dirty="0">
                <a:latin typeface="Simplified Arabic" panose="02020603050405020304" pitchFamily="18" charset="-78"/>
                <a:ea typeface="Tahoma" panose="020B0604030504040204" pitchFamily="34" charset="0"/>
              </a:rPr>
              <a:t>4</a:t>
            </a:r>
            <a:r>
              <a:rPr lang="ar-SA" sz="2400" b="1" cap="all" spc="50" dirty="0">
                <a:latin typeface="Simplified Arabic" panose="02020603050405020304" pitchFamily="18" charset="-78"/>
                <a:ea typeface="Tahoma" panose="020B0604030504040204" pitchFamily="34" charset="0"/>
              </a:rPr>
              <a:t>- (كلُّ المُدن يَعْبُرها القلب، إلاّ القدسَ، فإنهّا تَعبُرُه) </a:t>
            </a:r>
            <a:r>
              <a:rPr lang="ar-SA" sz="2400" cap="all" spc="50" dirty="0">
                <a:latin typeface="Simplified Arabic" panose="02020603050405020304" pitchFamily="18" charset="-78"/>
                <a:ea typeface="Tahoma" panose="020B0604030504040204" pitchFamily="34" charset="0"/>
              </a:rPr>
              <a:t>أي كلّ مدينة يزورها الشخص يعجب بجماله وتفتنه بما فيها إلا القدس، فإنّها هي التي تزور الشخص في حلّه وترحاله وتعمر قلبه، وأينما انتقل فهي معه.  </a:t>
            </a:r>
          </a:p>
          <a:p>
            <a:pPr marL="0" indent="0" algn="just">
              <a:lnSpc>
                <a:spcPct val="160000"/>
              </a:lnSpc>
              <a:buNone/>
            </a:pPr>
            <a:r>
              <a:rPr lang="ar-SA" sz="2400" cap="all" spc="50" dirty="0">
                <a:latin typeface="Simplified Arabic" panose="02020603050405020304" pitchFamily="18" charset="-78"/>
                <a:ea typeface="Tahoma" panose="020B0604030504040204" pitchFamily="34" charset="0"/>
              </a:rPr>
              <a:t>   </a:t>
            </a:r>
          </a:p>
        </p:txBody>
      </p:sp>
      <p:sp>
        <p:nvSpPr>
          <p:cNvPr id="8" name="العنوان 12">
            <a:extLst>
              <a:ext uri="{FF2B5EF4-FFF2-40B4-BE49-F238E27FC236}">
                <a16:creationId xmlns:a16="http://schemas.microsoft.com/office/drawing/2014/main" id="{C381B970-9C07-A1C7-A53B-E631577410C1}"/>
              </a:ext>
            </a:extLst>
          </p:cNvPr>
          <p:cNvSpPr txBox="1">
            <a:spLocks/>
          </p:cNvSpPr>
          <p:nvPr/>
        </p:nvSpPr>
        <p:spPr>
          <a:xfrm flipH="1">
            <a:off x="1306114" y="529121"/>
            <a:ext cx="9980682" cy="1096962"/>
          </a:xfrm>
          <a:prstGeom prst="rect">
            <a:avLst/>
          </a:prstGeom>
        </p:spPr>
        <p:txBody>
          <a:bodyPr vert="horz" lIns="0" tIns="45720" rIns="0" bIns="45720" rtlCol="1" anchor="b">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ar-SA" sz="3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mn-cs"/>
            </a:endParaRPr>
          </a:p>
        </p:txBody>
      </p:sp>
      <p:pic>
        <p:nvPicPr>
          <p:cNvPr id="10" name="عنصر نائب للمحتوى 12" descr="صورة تحتوي على فن, شكل&#10;&#10;تم إنشاء الوصف تلقائياً">
            <a:extLst>
              <a:ext uri="{FF2B5EF4-FFF2-40B4-BE49-F238E27FC236}">
                <a16:creationId xmlns:a16="http://schemas.microsoft.com/office/drawing/2014/main" id="{6386C1B4-34FB-F495-702B-3688C3F98A65}"/>
              </a:ext>
            </a:extLst>
          </p:cNvPr>
          <p:cNvPicPr>
            <a:picLocks noChangeAspect="1"/>
          </p:cNvPicPr>
          <p:nvPr/>
        </p:nvPicPr>
        <p:blipFill rotWithShape="1">
          <a:blip r:embed="rId2">
            <a:extLst>
              <a:ext uri="{28A0092B-C50C-407E-A947-70E740481C1C}">
                <a14:useLocalDpi xmlns:a14="http://schemas.microsoft.com/office/drawing/2010/main" val="0"/>
              </a:ext>
            </a:extLst>
          </a:blip>
          <a:srcRect l="57998"/>
          <a:stretch/>
        </p:blipFill>
        <p:spPr>
          <a:xfrm>
            <a:off x="0" y="3022855"/>
            <a:ext cx="932469" cy="4351338"/>
          </a:xfrm>
          <a:prstGeom prst="rect">
            <a:avLst/>
          </a:prstGeom>
        </p:spPr>
      </p:pic>
      <p:pic>
        <p:nvPicPr>
          <p:cNvPr id="11" name="عنصر نائب للمحتوى 12" descr="صورة تحتوي على فن, شكل&#10;&#10;تم إنشاء الوصف تلقائياً">
            <a:extLst>
              <a:ext uri="{FF2B5EF4-FFF2-40B4-BE49-F238E27FC236}">
                <a16:creationId xmlns:a16="http://schemas.microsoft.com/office/drawing/2014/main" id="{BE560224-2025-9A3F-FEAB-B2A3C2016818}"/>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8617"/>
          <a:stretch/>
        </p:blipFill>
        <p:spPr>
          <a:xfrm>
            <a:off x="-83299" y="0"/>
            <a:ext cx="2220070" cy="3541254"/>
          </a:xfrm>
          <a:prstGeom prst="rect">
            <a:avLst/>
          </a:prstGeom>
        </p:spPr>
      </p:pic>
    </p:spTree>
    <p:extLst>
      <p:ext uri="{BB962C8B-B14F-4D97-AF65-F5344CB8AC3E}">
        <p14:creationId xmlns:p14="http://schemas.microsoft.com/office/powerpoint/2010/main" val="1488969416"/>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2117</TotalTime>
  <Words>1524</Words>
  <Application>Microsoft Office PowerPoint</Application>
  <PresentationFormat>شاشة عريضة</PresentationFormat>
  <Paragraphs>97</Paragraphs>
  <Slides>20</Slides>
  <Notes>1</Notes>
  <HiddenSlides>0</HiddenSlides>
  <MMClips>1</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20</vt:i4>
      </vt:variant>
    </vt:vector>
  </HeadingPairs>
  <TitlesOfParts>
    <vt:vector size="31" baseType="lpstr">
      <vt:lpstr>Aptos</vt:lpstr>
      <vt:lpstr>Aptos Display</vt:lpstr>
      <vt:lpstr>Arabic Typesetting</vt:lpstr>
      <vt:lpstr>Arial</vt:lpstr>
      <vt:lpstr>Calibri</vt:lpstr>
      <vt:lpstr>Scheherazade</vt:lpstr>
      <vt:lpstr>Simplified Arabic</vt:lpstr>
      <vt:lpstr>Tahoma</vt:lpstr>
      <vt:lpstr>traditional arabic</vt:lpstr>
      <vt:lpstr>Wingdings</vt:lpstr>
      <vt:lpstr>نسق Office</vt:lpstr>
      <vt:lpstr>عرض تقديمي في PowerPoint</vt:lpstr>
      <vt:lpstr>عرض تقديمي في PowerPoint</vt:lpstr>
      <vt:lpstr>عرض تقديمي في PowerPoint</vt:lpstr>
      <vt:lpstr> الأهداف</vt:lpstr>
      <vt:lpstr>عرض تقديمي في PowerPoint</vt:lpstr>
      <vt:lpstr>أرضٌ تفوحُ قداسَةً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afnan khalifah</dc:creator>
  <cp:lastModifiedBy>mohammad banat</cp:lastModifiedBy>
  <cp:revision>174</cp:revision>
  <dcterms:created xsi:type="dcterms:W3CDTF">2024-11-11T07:06:43Z</dcterms:created>
  <dcterms:modified xsi:type="dcterms:W3CDTF">2024-12-08T08:46:17Z</dcterms:modified>
</cp:coreProperties>
</file>