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99" r:id="rId3"/>
    <p:sldId id="258" r:id="rId4"/>
    <p:sldId id="301" r:id="rId5"/>
    <p:sldId id="303" r:id="rId6"/>
    <p:sldId id="304" r:id="rId7"/>
    <p:sldId id="313" r:id="rId8"/>
    <p:sldId id="305" r:id="rId9"/>
    <p:sldId id="307" r:id="rId10"/>
    <p:sldId id="312" r:id="rId11"/>
    <p:sldId id="306" r:id="rId12"/>
    <p:sldId id="308" r:id="rId13"/>
    <p:sldId id="314" r:id="rId14"/>
    <p:sldId id="309" r:id="rId15"/>
    <p:sldId id="310" r:id="rId16"/>
    <p:sldId id="315" r:id="rId17"/>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p:scale>
          <a:sx n="86" d="100"/>
          <a:sy n="86" d="100"/>
        </p:scale>
        <p:origin x="-562" y="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F9D7A4DD-9203-46FB-A945-6001B5BC6A90}" type="datetimeFigureOut">
              <a:rPr lang="en-US" smtClean="0"/>
              <a:t>11/19/2024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FD2693A3-4F99-4B3A-A5D2-71B4C9E3F264}" type="slidenum">
              <a:rPr lang="en-US" smtClean="0"/>
              <a:t>‹#›</a:t>
            </a:fld>
            <a:endParaRPr lang="en-US"/>
          </a:p>
        </p:txBody>
      </p:sp>
    </p:spTree>
    <p:extLst>
      <p:ext uri="{BB962C8B-B14F-4D97-AF65-F5344CB8AC3E}">
        <p14:creationId xmlns:p14="http://schemas.microsoft.com/office/powerpoint/2010/main" val="40200611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FD2693A3-4F99-4B3A-A5D2-71B4C9E3F264}" type="slidenum">
              <a:rPr lang="en-US" smtClean="0"/>
              <a:t>7</a:t>
            </a:fld>
            <a:endParaRPr lang="en-US"/>
          </a:p>
        </p:txBody>
      </p:sp>
    </p:spTree>
    <p:extLst>
      <p:ext uri="{BB962C8B-B14F-4D97-AF65-F5344CB8AC3E}">
        <p14:creationId xmlns:p14="http://schemas.microsoft.com/office/powerpoint/2010/main" val="19386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9B268C-3506-1ED9-1CF8-DC03EB78554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xmlns="" id="{32BF1802-F962-60F6-C6A9-40D0ABF7E3D8}"/>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xmlns="" id="{20A6505C-CE1F-D97B-C7D0-BA76A57AAC34}"/>
              </a:ext>
            </a:extLst>
          </p:cNvPr>
          <p:cNvSpPr>
            <a:spLocks noGrp="1"/>
          </p:cNvSpPr>
          <p:nvPr>
            <p:ph type="body" idx="1"/>
          </p:nvPr>
        </p:nvSpPr>
        <p:spPr/>
        <p:txBody>
          <a:bodyPr/>
          <a:lstStyle/>
          <a:p>
            <a:endParaRPr lang="en-US" dirty="0"/>
          </a:p>
        </p:txBody>
      </p:sp>
      <p:sp>
        <p:nvSpPr>
          <p:cNvPr id="4" name="عنصر نائب لرقم الشريحة 3">
            <a:extLst>
              <a:ext uri="{FF2B5EF4-FFF2-40B4-BE49-F238E27FC236}">
                <a16:creationId xmlns:a16="http://schemas.microsoft.com/office/drawing/2014/main" xmlns="" id="{3D3544BA-A76E-54C0-8276-45BA06B86AA2}"/>
              </a:ext>
            </a:extLst>
          </p:cNvPr>
          <p:cNvSpPr>
            <a:spLocks noGrp="1"/>
          </p:cNvSpPr>
          <p:nvPr>
            <p:ph type="sldNum" sz="quarter" idx="5"/>
          </p:nvPr>
        </p:nvSpPr>
        <p:spPr/>
        <p:txBody>
          <a:bodyPr/>
          <a:lstStyle/>
          <a:p>
            <a:fld id="{FD2693A3-4F99-4B3A-A5D2-71B4C9E3F264}" type="slidenum">
              <a:rPr lang="en-US" smtClean="0"/>
              <a:t>16</a:t>
            </a:fld>
            <a:endParaRPr lang="en-US"/>
          </a:p>
        </p:txBody>
      </p:sp>
    </p:spTree>
    <p:extLst>
      <p:ext uri="{BB962C8B-B14F-4D97-AF65-F5344CB8AC3E}">
        <p14:creationId xmlns:p14="http://schemas.microsoft.com/office/powerpoint/2010/main" val="67512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550CAE2-CE7E-7586-CA36-1C443827685F}"/>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xmlns="" id="{07852341-EB44-D559-B463-A6B693D97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xmlns="" id="{3FE4DC42-95C4-7FA4-8C85-6D23BE8861A0}"/>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5" name="عنصر نائب للتذييل 4">
            <a:extLst>
              <a:ext uri="{FF2B5EF4-FFF2-40B4-BE49-F238E27FC236}">
                <a16:creationId xmlns:a16="http://schemas.microsoft.com/office/drawing/2014/main" xmlns="" id="{3072B856-D3E9-35B0-96FE-0D2ACC2CB68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E93ABE98-65A2-8B76-856C-C43C29ACBC23}"/>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68126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6251E0D-3730-B278-22A8-5DA73023F7C4}"/>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xmlns="" id="{BE190163-9F88-9028-C8DE-778C24A0A9B1}"/>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AF3F3C76-8E1F-54E1-9FA7-EE547A178DFA}"/>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5" name="عنصر نائب للتذييل 4">
            <a:extLst>
              <a:ext uri="{FF2B5EF4-FFF2-40B4-BE49-F238E27FC236}">
                <a16:creationId xmlns:a16="http://schemas.microsoft.com/office/drawing/2014/main" xmlns="" id="{2B356435-EAFA-360E-1492-619C356CB100}"/>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981B6CAF-1ED4-C8A4-3A9D-123E307DEEE5}"/>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332287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xmlns="" id="{08907DBA-1948-A3B0-2903-1C2111487586}"/>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xmlns="" id="{8FFACC1D-06A3-4F6B-EB7F-3F102DD214F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FCEACA0F-AE41-FDCA-87E7-55EFF65D4859}"/>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5" name="عنصر نائب للتذييل 4">
            <a:extLst>
              <a:ext uri="{FF2B5EF4-FFF2-40B4-BE49-F238E27FC236}">
                <a16:creationId xmlns:a16="http://schemas.microsoft.com/office/drawing/2014/main" xmlns="" id="{6175B0C7-76B3-66E4-DB99-A43A94907F84}"/>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E2665E1F-4B38-8650-BB1C-E0E1FB57EF53}"/>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386589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0F95F7F-1668-005C-AA85-8AF5B2F891EA}"/>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xmlns="" id="{F5257FDA-461E-2905-8B62-53C21AF8523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6360B0E9-834B-B17C-A9B8-B6E19556160C}"/>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5" name="عنصر نائب للتذييل 4">
            <a:extLst>
              <a:ext uri="{FF2B5EF4-FFF2-40B4-BE49-F238E27FC236}">
                <a16:creationId xmlns:a16="http://schemas.microsoft.com/office/drawing/2014/main" xmlns="" id="{C5053A11-1BE5-10F8-5082-0F9B755B8E2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B7E24DD6-F184-1E93-43B8-F5043EE4D44C}"/>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96575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8F0DAC6-BA8D-45AB-9D98-1FD83CA13E6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xmlns="" id="{69A8FF27-8E40-E962-BA3A-00FB29568F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xmlns="" id="{6DD0470F-ACD8-FE93-C908-D50EAF0E0FD4}"/>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5" name="عنصر نائب للتذييل 4">
            <a:extLst>
              <a:ext uri="{FF2B5EF4-FFF2-40B4-BE49-F238E27FC236}">
                <a16:creationId xmlns:a16="http://schemas.microsoft.com/office/drawing/2014/main" xmlns="" id="{26FD4EB6-D71B-F8A8-9A1B-1938B807BC95}"/>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5CE3C850-F077-B402-3C54-7B3D7B5B7B13}"/>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286292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3AF00E82-FD62-907A-EDBC-F3F95F5A6E66}"/>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xmlns="" id="{8A5B2A0E-9766-0F69-4168-160E4BDD604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xmlns="" id="{457337F6-8F93-43DE-CF9D-8741FB9BADA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xmlns="" id="{0D350E67-A291-0958-2BEE-16DC6FD6A11D}"/>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6" name="عنصر نائب للتذييل 5">
            <a:extLst>
              <a:ext uri="{FF2B5EF4-FFF2-40B4-BE49-F238E27FC236}">
                <a16:creationId xmlns:a16="http://schemas.microsoft.com/office/drawing/2014/main" xmlns="" id="{98A3AA75-82BB-AEB5-D211-4F873BC524C1}"/>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xmlns="" id="{0E693D7E-E48E-0F97-F6E5-AFF1B423DED6}"/>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210987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B734BD2-3FB4-28DA-6007-BA3D89AF061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xmlns="" id="{4784E650-C054-DFAE-3371-573D1E883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xmlns="" id="{748CA196-959F-9E08-74BA-5502AF6433A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xmlns="" id="{63C5DD2F-A24C-16A1-FCEC-DB1370524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xmlns="" id="{4F61CAA3-A4D4-79F6-7BBE-EDFF779783A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xmlns="" id="{EB3A217C-1D06-90EB-3E3D-045F8733544A}"/>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8" name="عنصر نائب للتذييل 7">
            <a:extLst>
              <a:ext uri="{FF2B5EF4-FFF2-40B4-BE49-F238E27FC236}">
                <a16:creationId xmlns:a16="http://schemas.microsoft.com/office/drawing/2014/main" xmlns="" id="{59FAA2E7-61B1-D5F3-1344-673356D2EB06}"/>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xmlns="" id="{F2918A37-2420-7B32-93AC-4E5A3E102D0F}"/>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103738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A28106B-40A3-5F9E-20D7-DDD8B8FEB851}"/>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xmlns="" id="{C5865AA1-14D8-5EE3-E619-76C963DEA40F}"/>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4" name="عنصر نائب للتذييل 3">
            <a:extLst>
              <a:ext uri="{FF2B5EF4-FFF2-40B4-BE49-F238E27FC236}">
                <a16:creationId xmlns:a16="http://schemas.microsoft.com/office/drawing/2014/main" xmlns="" id="{AD7D34F6-EE09-D928-77FD-E34200FDC1B2}"/>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xmlns="" id="{ED287C7F-8DA3-EEB1-1B91-A01FBE668082}"/>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351072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E2D90581-190B-F86B-B4EE-4F15F81FD94D}"/>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3" name="عنصر نائب للتذييل 2">
            <a:extLst>
              <a:ext uri="{FF2B5EF4-FFF2-40B4-BE49-F238E27FC236}">
                <a16:creationId xmlns:a16="http://schemas.microsoft.com/office/drawing/2014/main" xmlns="" id="{1A5D94F2-23BD-131F-C1A6-8AB2C5EE9950}"/>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xmlns="" id="{C1B1DF3F-CAF0-EAA6-7AFC-33FE623B9A0F}"/>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225469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291841E-FCC9-855D-0C0C-B52EE914D78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xmlns="" id="{C2948213-D87E-8236-DA51-05AFAE4854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xmlns="" id="{6CA7F951-C591-45A1-318C-837718D5B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C0A749DB-B4F3-1E7C-F3AF-46CDDE5F2B7A}"/>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6" name="عنصر نائب للتذييل 5">
            <a:extLst>
              <a:ext uri="{FF2B5EF4-FFF2-40B4-BE49-F238E27FC236}">
                <a16:creationId xmlns:a16="http://schemas.microsoft.com/office/drawing/2014/main" xmlns="" id="{5554AD60-5FF3-EE52-98BC-48D15E02D00B}"/>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xmlns="" id="{BD51A0D2-03A9-48DF-9320-3C7AEC2937A0}"/>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339597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C9AEA05-426D-6291-FD92-3BC8F58F538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xmlns="" id="{C5D409B9-7286-BEAD-6C92-C16FA71B3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xmlns="" id="{12F495D3-9E4D-851E-A91F-66A5D15C1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93242FF2-4625-4293-AC3C-59113DD7B366}"/>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6" name="عنصر نائب للتذييل 5">
            <a:extLst>
              <a:ext uri="{FF2B5EF4-FFF2-40B4-BE49-F238E27FC236}">
                <a16:creationId xmlns:a16="http://schemas.microsoft.com/office/drawing/2014/main" xmlns="" id="{D2AE1D69-D48F-FA79-72A6-DCF160CB8134}"/>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xmlns="" id="{8706F0EC-4BBB-8F59-92E1-1E606DB779EA}"/>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229251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xmlns="" id="{316598E2-A8EC-2B73-80D0-F6A65472466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xmlns="" id="{60ACBBC3-3F68-470D-98E3-E4EF91CA081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F7443C50-11B8-EA72-5ECE-462DCC6E71E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6CB83ACD-A423-4F07-A649-24F49C1034E6}" type="datetimeFigureOut">
              <a:rPr lang="en-US" smtClean="0"/>
              <a:t>11/19/2024</a:t>
            </a:fld>
            <a:endParaRPr lang="en-US"/>
          </a:p>
        </p:txBody>
      </p:sp>
      <p:sp>
        <p:nvSpPr>
          <p:cNvPr id="5" name="عنصر نائب للتذييل 4">
            <a:extLst>
              <a:ext uri="{FF2B5EF4-FFF2-40B4-BE49-F238E27FC236}">
                <a16:creationId xmlns:a16="http://schemas.microsoft.com/office/drawing/2014/main" xmlns="" id="{C4F39927-B427-AB88-0F2F-4386D485F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en-US"/>
          </a:p>
        </p:txBody>
      </p:sp>
      <p:sp>
        <p:nvSpPr>
          <p:cNvPr id="6" name="عنصر نائب لرقم الشريحة 5">
            <a:extLst>
              <a:ext uri="{FF2B5EF4-FFF2-40B4-BE49-F238E27FC236}">
                <a16:creationId xmlns:a16="http://schemas.microsoft.com/office/drawing/2014/main" xmlns="" id="{3EBB11ED-2611-49E9-CA4B-CB81EC68419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B785FAF2-5B63-400A-9EBD-B28E1AED9023}" type="slidenum">
              <a:rPr lang="en-US" smtClean="0"/>
              <a:t>‹#›</a:t>
            </a:fld>
            <a:endParaRPr lang="en-US"/>
          </a:p>
        </p:txBody>
      </p:sp>
    </p:spTree>
    <p:extLst>
      <p:ext uri="{BB962C8B-B14F-4D97-AF65-F5344CB8AC3E}">
        <p14:creationId xmlns:p14="http://schemas.microsoft.com/office/powerpoint/2010/main" val="21616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3C024A-EDA9-85BA-D0E6-C0440E234E6E}"/>
              </a:ext>
            </a:extLst>
          </p:cNvPr>
          <p:cNvSpPr>
            <a:spLocks noGrp="1"/>
          </p:cNvSpPr>
          <p:nvPr>
            <p:ph type="ctrTitle"/>
          </p:nvPr>
        </p:nvSpPr>
        <p:spPr/>
        <p:txBody>
          <a:bodyPr/>
          <a:lstStyle/>
          <a:p>
            <a:endParaRPr lang="en-US" dirty="0"/>
          </a:p>
        </p:txBody>
      </p:sp>
      <p:sp>
        <p:nvSpPr>
          <p:cNvPr id="3" name="عنوان فرعي 2">
            <a:extLst>
              <a:ext uri="{FF2B5EF4-FFF2-40B4-BE49-F238E27FC236}">
                <a16:creationId xmlns:a16="http://schemas.microsoft.com/office/drawing/2014/main" xmlns="" id="{C1736AE3-1C8E-319D-1CFD-55D00A7C056E}"/>
              </a:ext>
            </a:extLst>
          </p:cNvPr>
          <p:cNvSpPr>
            <a:spLocks noGrp="1"/>
          </p:cNvSpPr>
          <p:nvPr>
            <p:ph type="subTitle" idx="1"/>
          </p:nvPr>
        </p:nvSpPr>
        <p:spPr/>
        <p:txBody>
          <a:bodyPr/>
          <a:lstStyle/>
          <a:p>
            <a:endParaRPr lang="en-US"/>
          </a:p>
        </p:txBody>
      </p:sp>
      <p:pic>
        <p:nvPicPr>
          <p:cNvPr id="6" name="صورة 5" descr="صورة تحتوي على نص, زهري, أرجواني, بنفسجي&#10;&#10;تم إنشاء الوصف تلقائياً">
            <a:extLst>
              <a:ext uri="{FF2B5EF4-FFF2-40B4-BE49-F238E27FC236}">
                <a16:creationId xmlns:a16="http://schemas.microsoft.com/office/drawing/2014/main" xmlns="" id="{8BB43E2A-1710-0111-7F6E-A94B01ED0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6542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A1256E-F271-EA12-0E2F-91FEBD2F77E5}"/>
            </a:ext>
          </a:extLst>
        </p:cNvPr>
        <p:cNvGrpSpPr/>
        <p:nvPr/>
      </p:nvGrpSpPr>
      <p:grpSpPr>
        <a:xfrm>
          <a:off x="0" y="0"/>
          <a:ext cx="0" cy="0"/>
          <a:chOff x="0" y="0"/>
          <a:chExt cx="0" cy="0"/>
        </a:xfrm>
      </p:grpSpPr>
      <p:pic>
        <p:nvPicPr>
          <p:cNvPr id="11" name="عنصر نائب للمحتوى 12" descr="صورة تحتوي على فن, شكل&#10;&#10;تم إنشاء الوصف تلقائياً">
            <a:extLst>
              <a:ext uri="{FF2B5EF4-FFF2-40B4-BE49-F238E27FC236}">
                <a16:creationId xmlns:a16="http://schemas.microsoft.com/office/drawing/2014/main" xmlns="" id="{382E7B5E-0B23-0AA7-7C25-527E5DDA0E35}"/>
              </a:ext>
            </a:extLst>
          </p:cNvPr>
          <p:cNvPicPr>
            <a:picLocks noGrp="1" noChangeAspect="1"/>
          </p:cNvPicPr>
          <p:nvPr>
            <p:ph idx="1"/>
          </p:nvPr>
        </p:nvPicPr>
        <p:blipFill>
          <a:blip r:embed="rId2">
            <a:alphaModFix amt="20000"/>
            <a:extLst>
              <a:ext uri="{28A0092B-C50C-407E-A947-70E740481C1C}">
                <a14:useLocalDpi xmlns:a14="http://schemas.microsoft.com/office/drawing/2010/main" val="0"/>
              </a:ext>
            </a:extLst>
          </a:blip>
          <a:stretch>
            <a:fillRect/>
          </a:stretch>
        </p:blipFill>
        <p:spPr>
          <a:xfrm rot="5400000">
            <a:off x="4313545" y="-930871"/>
            <a:ext cx="4448847" cy="8719742"/>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7AB41920-8A89-896A-434D-BABA7F6EA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5357" y="-423598"/>
            <a:ext cx="1382305" cy="2709319"/>
          </a:xfrm>
          <a:prstGeom prst="rect">
            <a:avLst/>
          </a:prstGeom>
        </p:spPr>
      </p:pic>
      <p:sp>
        <p:nvSpPr>
          <p:cNvPr id="3" name="مربع نص 2">
            <a:extLst>
              <a:ext uri="{FF2B5EF4-FFF2-40B4-BE49-F238E27FC236}">
                <a16:creationId xmlns:a16="http://schemas.microsoft.com/office/drawing/2014/main" xmlns="" id="{5C96A29C-BF09-F3EA-CE70-95F463DA65A3}"/>
              </a:ext>
            </a:extLst>
          </p:cNvPr>
          <p:cNvSpPr txBox="1"/>
          <p:nvPr/>
        </p:nvSpPr>
        <p:spPr>
          <a:xfrm>
            <a:off x="2298079" y="1044848"/>
            <a:ext cx="9188246" cy="4448847"/>
          </a:xfrm>
          <a:prstGeom prst="rect">
            <a:avLst/>
          </a:prstGeom>
          <a:noFill/>
        </p:spPr>
        <p:txBody>
          <a:bodyPr wrap="square">
            <a:spAutoFit/>
          </a:bodyPr>
          <a:lstStyle/>
          <a:p>
            <a:pPr algn="just">
              <a:lnSpc>
                <a:spcPct val="150000"/>
              </a:lnSpc>
              <a:spcAft>
                <a:spcPts val="800"/>
              </a:spcAft>
            </a:pPr>
            <a:r>
              <a:rPr lang="ar-SA" sz="3200" kern="100" dirty="0">
                <a:ea typeface="Aptos" panose="020B0004020202020204" pitchFamily="34" charset="0"/>
              </a:rPr>
              <a:t>     كأنّ هذا الصديق لا يعرف غيرَ هذه الرسالة، التي جاءت سطورُها تدعو الشاعرَ للرحيل وترك الوطن. وإذا لم يجد الصديق من صديقه استجابةً في دعوته يصاب بالخجل من تكرار مطلبه، وربما يشعر بالذلّ من ذلك التكرار، وتقديمِ إغراءات الرحيل، لكنّ هذا الصديق لا يتوقف. موقف الشاعر واضحٌ ومحدد، وهو رفض الرحيل مهما كان الثمن، أمّا الصديق القديم يسير على منهجيّة واحدة وهي اقناع الجميع بالهجرة.</a:t>
            </a:r>
            <a:endParaRPr lang="en-US" sz="3200" kern="100" dirty="0">
              <a:ea typeface="Aptos" panose="020B0004020202020204" pitchFamily="34" charset="0"/>
            </a:endParaRPr>
          </a:p>
        </p:txBody>
      </p:sp>
      <p:pic>
        <p:nvPicPr>
          <p:cNvPr id="8" name="عنصر نائب للمحتوى 12" descr="صورة تحتوي على فن, شكل&#10;&#10;تم إنشاء الوصف تلقائياً">
            <a:extLst>
              <a:ext uri="{FF2B5EF4-FFF2-40B4-BE49-F238E27FC236}">
                <a16:creationId xmlns:a16="http://schemas.microsoft.com/office/drawing/2014/main" xmlns="" id="{A6B3C8B3-6268-B752-DDE3-E578AC8A7DF3}"/>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a:off x="-1" y="2506662"/>
            <a:ext cx="932469" cy="4351338"/>
          </a:xfrm>
          <a:prstGeom prst="rect">
            <a:avLst/>
          </a:prstGeom>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4D0F4C5E-1542-1FE2-80FA-D33D06EAA899}"/>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17"/>
          <a:stretch/>
        </p:blipFill>
        <p:spPr>
          <a:xfrm>
            <a:off x="-83299" y="0"/>
            <a:ext cx="2220070" cy="3541254"/>
          </a:xfrm>
          <a:prstGeom prst="rect">
            <a:avLst/>
          </a:prstGeom>
        </p:spPr>
      </p:pic>
      <p:pic>
        <p:nvPicPr>
          <p:cNvPr id="10" name="صورة 9" descr="صورة تحتوي على نجمة, فن, الرسومات, الإبداع&#10;&#10;تم إنشاء الوصف تلقائياً">
            <a:extLst>
              <a:ext uri="{FF2B5EF4-FFF2-40B4-BE49-F238E27FC236}">
                <a16:creationId xmlns:a16="http://schemas.microsoft.com/office/drawing/2014/main" xmlns="" id="{A398E6B6-CA2D-0FC7-7F0D-38952EA8DA1A}"/>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211452" y="2701146"/>
            <a:ext cx="1713181" cy="3357835"/>
          </a:xfrm>
          <a:prstGeom prst="rect">
            <a:avLst/>
          </a:prstGeom>
        </p:spPr>
      </p:pic>
    </p:spTree>
    <p:extLst>
      <p:ext uri="{BB962C8B-B14F-4D97-AF65-F5344CB8AC3E}">
        <p14:creationId xmlns:p14="http://schemas.microsoft.com/office/powerpoint/2010/main" val="3196881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A8BA23-CA8A-83A2-8351-2DBF33B865BF}"/>
            </a:ext>
          </a:extLst>
        </p:cNvPr>
        <p:cNvGrpSpPr/>
        <p:nvPr/>
      </p:nvGrpSpPr>
      <p:grpSpPr>
        <a:xfrm>
          <a:off x="0" y="0"/>
          <a:ext cx="0" cy="0"/>
          <a:chOff x="0" y="0"/>
          <a:chExt cx="0" cy="0"/>
        </a:xfrm>
      </p:grpSpPr>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C4A9B564-C6D6-D008-6737-20B09FA33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6213" y="-423598"/>
            <a:ext cx="1382305" cy="2709319"/>
          </a:xfrm>
          <a:prstGeom prst="rect">
            <a:avLst/>
          </a:prstGeom>
        </p:spPr>
      </p:pic>
      <p:sp>
        <p:nvSpPr>
          <p:cNvPr id="2" name="مربع نص 1">
            <a:extLst>
              <a:ext uri="{FF2B5EF4-FFF2-40B4-BE49-F238E27FC236}">
                <a16:creationId xmlns:a16="http://schemas.microsoft.com/office/drawing/2014/main" xmlns="" id="{F6D2E059-C22E-3E9F-6112-49301B3F9005}"/>
              </a:ext>
            </a:extLst>
          </p:cNvPr>
          <p:cNvSpPr txBox="1"/>
          <p:nvPr/>
        </p:nvSpPr>
        <p:spPr>
          <a:xfrm>
            <a:off x="1219127" y="684249"/>
            <a:ext cx="10011102" cy="5436425"/>
          </a:xfrm>
          <a:prstGeom prst="rect">
            <a:avLst/>
          </a:prstGeom>
          <a:noFill/>
        </p:spPr>
        <p:txBody>
          <a:bodyPr wrap="square" rtlCol="1">
            <a:spAutoFit/>
          </a:bodyPr>
          <a:lstStyle/>
          <a:p>
            <a:pPr>
              <a:lnSpc>
                <a:spcPct val="107000"/>
              </a:lnSpc>
              <a:spcAft>
                <a:spcPts val="800"/>
              </a:spcAft>
            </a:pPr>
            <a:r>
              <a:rPr lang="ar-SA" sz="2400" b="1" kern="100" dirty="0">
                <a:ea typeface="Aptos" panose="020B0004020202020204" pitchFamily="34" charset="0"/>
              </a:rPr>
              <a:t>1- رسم الشاعر مشهداً للتذلل والمهانة بمحاولة وصول صديقه إلى غايته، كيف ظهر ذلك. </a:t>
            </a:r>
          </a:p>
          <a:p>
            <a:pPr marL="457200" indent="-457200">
              <a:lnSpc>
                <a:spcPct val="107000"/>
              </a:lnSpc>
              <a:spcAft>
                <a:spcPts val="800"/>
              </a:spcAft>
              <a:buAutoNum type="arabic1Minus"/>
            </a:pPr>
            <a:r>
              <a:rPr lang="ar-SA" sz="2400" kern="100" dirty="0">
                <a:ea typeface="Aptos" panose="020B0004020202020204" pitchFamily="34" charset="0"/>
              </a:rPr>
              <a:t>الخجل في سطوره.   ب- الحروف الذليلة.      ج- الجمل المذلّة.     د- جميع ما ذكر.</a:t>
            </a:r>
          </a:p>
          <a:p>
            <a:pPr>
              <a:lnSpc>
                <a:spcPct val="107000"/>
              </a:lnSpc>
              <a:spcAft>
                <a:spcPts val="800"/>
              </a:spcAft>
            </a:pPr>
            <a:endParaRPr lang="ar-SA" sz="2400" kern="100" dirty="0">
              <a:ea typeface="Aptos" panose="020B0004020202020204" pitchFamily="34" charset="0"/>
            </a:endParaRPr>
          </a:p>
          <a:p>
            <a:pPr>
              <a:lnSpc>
                <a:spcPct val="107000"/>
              </a:lnSpc>
              <a:spcAft>
                <a:spcPts val="800"/>
              </a:spcAft>
            </a:pPr>
            <a:r>
              <a:rPr lang="ar-SA" sz="2400" b="1" kern="100" dirty="0">
                <a:ea typeface="Aptos" panose="020B0004020202020204" pitchFamily="34" charset="0"/>
              </a:rPr>
              <a:t>2- ما الدلالة التعبيريّة في قول الشاعر لصديقه: كأنّ لا يكفيك من رحلوا؟ </a:t>
            </a:r>
          </a:p>
          <a:p>
            <a:pPr>
              <a:lnSpc>
                <a:spcPct val="107000"/>
              </a:lnSpc>
              <a:spcAft>
                <a:spcPts val="800"/>
              </a:spcAft>
            </a:pPr>
            <a:r>
              <a:rPr lang="ar-SA" sz="2400" kern="100" dirty="0">
                <a:ea typeface="Aptos" panose="020B0004020202020204" pitchFamily="34" charset="0"/>
              </a:rPr>
              <a:t>أ-عدد الراحلين عن الوطن </a:t>
            </a:r>
            <a:r>
              <a:rPr lang="ar-SA" sz="2400" kern="100" dirty="0" smtClean="0">
                <a:ea typeface="Aptos" panose="020B0004020202020204" pitchFamily="34" charset="0"/>
              </a:rPr>
              <a:t>قليل، </a:t>
            </a:r>
            <a:r>
              <a:rPr lang="ar-SA" sz="2400" kern="100" dirty="0">
                <a:ea typeface="Aptos" panose="020B0004020202020204" pitchFamily="34" charset="0"/>
              </a:rPr>
              <a:t>وهو من شجعهم على ذلك.</a:t>
            </a:r>
          </a:p>
          <a:p>
            <a:pPr>
              <a:lnSpc>
                <a:spcPct val="107000"/>
              </a:lnSpc>
              <a:spcAft>
                <a:spcPts val="800"/>
              </a:spcAft>
            </a:pPr>
            <a:r>
              <a:rPr lang="ar-SA" sz="2400" kern="100" dirty="0">
                <a:ea typeface="Aptos" panose="020B0004020202020204" pitchFamily="34" charset="0"/>
              </a:rPr>
              <a:t>ب- عدد الراحلين عن الوطن </a:t>
            </a:r>
            <a:r>
              <a:rPr lang="ar-SA" sz="2400" kern="100" dirty="0" smtClean="0">
                <a:ea typeface="Aptos" panose="020B0004020202020204" pitchFamily="34" charset="0"/>
              </a:rPr>
              <a:t>كثير، </a:t>
            </a:r>
            <a:r>
              <a:rPr lang="ar-SA" sz="2400" kern="100" dirty="0">
                <a:ea typeface="Aptos" panose="020B0004020202020204" pitchFamily="34" charset="0"/>
              </a:rPr>
              <a:t>وهو ليس واحداً منهم.</a:t>
            </a:r>
          </a:p>
          <a:p>
            <a:pPr>
              <a:lnSpc>
                <a:spcPct val="107000"/>
              </a:lnSpc>
              <a:spcAft>
                <a:spcPts val="800"/>
              </a:spcAft>
            </a:pPr>
            <a:r>
              <a:rPr lang="ar-SA" sz="2400" kern="100" dirty="0">
                <a:ea typeface="Aptos" panose="020B0004020202020204" pitchFamily="34" charset="0"/>
              </a:rPr>
              <a:t>ج- عدد الراحلين عن </a:t>
            </a:r>
            <a:r>
              <a:rPr lang="ar-SA" sz="2400" kern="100">
                <a:ea typeface="Aptos" panose="020B0004020202020204" pitchFamily="34" charset="0"/>
              </a:rPr>
              <a:t>الوطن </a:t>
            </a:r>
            <a:r>
              <a:rPr lang="ar-SA" sz="2400" kern="100" smtClean="0">
                <a:ea typeface="Aptos" panose="020B0004020202020204" pitchFamily="34" charset="0"/>
              </a:rPr>
              <a:t>كثير، </a:t>
            </a:r>
            <a:r>
              <a:rPr lang="ar-SA" sz="2400" kern="100" dirty="0">
                <a:ea typeface="Aptos" panose="020B0004020202020204" pitchFamily="34" charset="0"/>
              </a:rPr>
              <a:t>وهو واحد منهم.</a:t>
            </a:r>
          </a:p>
          <a:p>
            <a:pPr>
              <a:lnSpc>
                <a:spcPct val="107000"/>
              </a:lnSpc>
              <a:spcAft>
                <a:spcPts val="800"/>
              </a:spcAft>
            </a:pPr>
            <a:r>
              <a:rPr lang="ar-SA" sz="2400" kern="100" dirty="0">
                <a:ea typeface="Aptos" panose="020B0004020202020204" pitchFamily="34" charset="0"/>
              </a:rPr>
              <a:t>د- عدد الراحلين عن الوطن في تزايدٍ، وهو من يمنع رحيلهم.</a:t>
            </a:r>
          </a:p>
          <a:p>
            <a:pPr>
              <a:lnSpc>
                <a:spcPct val="107000"/>
              </a:lnSpc>
              <a:spcAft>
                <a:spcPts val="800"/>
              </a:spcAft>
            </a:pPr>
            <a:endParaRPr lang="ar-SA" sz="2400" kern="100" dirty="0">
              <a:ea typeface="Aptos" panose="020B0004020202020204" pitchFamily="34" charset="0"/>
            </a:endParaRPr>
          </a:p>
          <a:p>
            <a:pPr>
              <a:lnSpc>
                <a:spcPct val="107000"/>
              </a:lnSpc>
              <a:spcAft>
                <a:spcPts val="800"/>
              </a:spcAft>
            </a:pPr>
            <a:r>
              <a:rPr lang="ar-SA" sz="2400" b="1" kern="100" dirty="0">
                <a:ea typeface="Aptos" panose="020B0004020202020204" pitchFamily="34" charset="0"/>
              </a:rPr>
              <a:t>3- ما المشبّه به المناسب في قول عبد اللطيف عقل: أنّي إن أتيت إليك........؟</a:t>
            </a:r>
          </a:p>
          <a:p>
            <a:pPr>
              <a:lnSpc>
                <a:spcPct val="107000"/>
              </a:lnSpc>
              <a:spcAft>
                <a:spcPts val="800"/>
              </a:spcAft>
            </a:pPr>
            <a:r>
              <a:rPr lang="ar-SA" sz="2400" kern="100" dirty="0">
                <a:ea typeface="Aptos" panose="020B0004020202020204" pitchFamily="34" charset="0"/>
              </a:rPr>
              <a:t> أ‌-مثلَ الورد أزدهر. ب- مثلَ الغيث أنهمر.  ج- مثلَ البدر أكتمل.  د- مثلَ الجذر أنغمر.</a:t>
            </a:r>
          </a:p>
        </p:txBody>
      </p:sp>
      <p:pic>
        <p:nvPicPr>
          <p:cNvPr id="3" name="عنصر نائب للمحتوى 12" descr="صورة تحتوي على فن, شكل&#10;&#10;تم إنشاء الوصف تلقائياً">
            <a:extLst>
              <a:ext uri="{FF2B5EF4-FFF2-40B4-BE49-F238E27FC236}">
                <a16:creationId xmlns:a16="http://schemas.microsoft.com/office/drawing/2014/main" xmlns="" id="{0C0BFBF3-6ACB-6EE4-7B30-C8BF43733F54}"/>
              </a:ext>
            </a:extLst>
          </p:cNvPr>
          <p:cNvPicPr>
            <a:picLocks noChangeAspect="1"/>
          </p:cNvPicPr>
          <p:nvPr/>
        </p:nvPicPr>
        <p:blipFill rotWithShape="1">
          <a:blip r:embed="rId3">
            <a:extLst>
              <a:ext uri="{28A0092B-C50C-407E-A947-70E740481C1C}">
                <a14:useLocalDpi xmlns:a14="http://schemas.microsoft.com/office/drawing/2010/main" val="0"/>
              </a:ext>
            </a:extLst>
          </a:blip>
          <a:srcRect l="57998"/>
          <a:stretch/>
        </p:blipFill>
        <p:spPr>
          <a:xfrm>
            <a:off x="-1" y="2506662"/>
            <a:ext cx="932469" cy="4351338"/>
          </a:xfrm>
          <a:prstGeom prst="rect">
            <a:avLst/>
          </a:prstGeom>
        </p:spPr>
      </p:pic>
      <p:pic>
        <p:nvPicPr>
          <p:cNvPr id="5" name="عنصر نائب للمحتوى 12" descr="صورة تحتوي على فن, شكل&#10;&#10;تم إنشاء الوصف تلقائياً">
            <a:extLst>
              <a:ext uri="{FF2B5EF4-FFF2-40B4-BE49-F238E27FC236}">
                <a16:creationId xmlns:a16="http://schemas.microsoft.com/office/drawing/2014/main" xmlns="" id="{ED033240-282B-E98F-CB77-1F246EE477A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8617"/>
          <a:stretch/>
        </p:blipFill>
        <p:spPr>
          <a:xfrm>
            <a:off x="-83299" y="0"/>
            <a:ext cx="2220070" cy="3541254"/>
          </a:xfrm>
          <a:prstGeom prst="rect">
            <a:avLst/>
          </a:prstGeom>
        </p:spPr>
      </p:pic>
      <p:pic>
        <p:nvPicPr>
          <p:cNvPr id="7" name="صورة 6" descr="صورة تحتوي على نجمة, فن, الرسومات, الإبداع&#10;&#10;تم إنشاء الوصف تلقائياً">
            <a:extLst>
              <a:ext uri="{FF2B5EF4-FFF2-40B4-BE49-F238E27FC236}">
                <a16:creationId xmlns:a16="http://schemas.microsoft.com/office/drawing/2014/main" xmlns="" id="{AF1F8793-467B-44C9-C400-10C5C25D711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rot="10800000">
            <a:off x="211452" y="2701146"/>
            <a:ext cx="1713181" cy="3357835"/>
          </a:xfrm>
          <a:prstGeom prst="rect">
            <a:avLst/>
          </a:prstGeom>
        </p:spPr>
      </p:pic>
    </p:spTree>
    <p:extLst>
      <p:ext uri="{BB962C8B-B14F-4D97-AF65-F5344CB8AC3E}">
        <p14:creationId xmlns:p14="http://schemas.microsoft.com/office/powerpoint/2010/main" val="18620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E953D7E-C587-C759-7E88-CEE13DCAE4CE}"/>
            </a:ext>
          </a:extLst>
        </p:cNvPr>
        <p:cNvGrpSpPr/>
        <p:nvPr/>
      </p:nvGrpSpPr>
      <p:grpSpPr>
        <a:xfrm>
          <a:off x="0" y="0"/>
          <a:ext cx="0" cy="0"/>
          <a:chOff x="0" y="0"/>
          <a:chExt cx="0" cy="0"/>
        </a:xfrm>
      </p:grpSpPr>
      <p:pic>
        <p:nvPicPr>
          <p:cNvPr id="2" name="عنصر نائب للمحتوى 12" descr="صورة تحتوي على فن, شكل&#10;&#10;تم إنشاء الوصف تلقائياً">
            <a:extLst>
              <a:ext uri="{FF2B5EF4-FFF2-40B4-BE49-F238E27FC236}">
                <a16:creationId xmlns:a16="http://schemas.microsoft.com/office/drawing/2014/main" xmlns="" id="{3EB0C920-45DA-68B5-18E5-BAB033459F18}"/>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9709442" y="-1314471"/>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E9D52A15-53E1-ADCC-E916-10E9AEE83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6213" y="-423598"/>
            <a:ext cx="1382305" cy="2709319"/>
          </a:xfrm>
          <a:prstGeom prst="rect">
            <a:avLst/>
          </a:prstGeom>
        </p:spPr>
      </p:pic>
      <p:sp>
        <p:nvSpPr>
          <p:cNvPr id="3" name="عنصر نائب للنص 3">
            <a:extLst>
              <a:ext uri="{FF2B5EF4-FFF2-40B4-BE49-F238E27FC236}">
                <a16:creationId xmlns:a16="http://schemas.microsoft.com/office/drawing/2014/main" xmlns="" id="{5AF9BA01-DE23-0571-BEB7-CCB868EAAF5A}"/>
              </a:ext>
            </a:extLst>
          </p:cNvPr>
          <p:cNvSpPr txBox="1">
            <a:spLocks/>
          </p:cNvSpPr>
          <p:nvPr/>
        </p:nvSpPr>
        <p:spPr>
          <a:xfrm flipH="1">
            <a:off x="1259123" y="1615683"/>
            <a:ext cx="7784771" cy="3239959"/>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فشكراً يا صديق طفولتي</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اختلفت بنا السبل</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endPar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أنا نبضُ التراب دمي</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فكيف أخون نبض دمي وأرتحلُ؟</a:t>
            </a:r>
          </a:p>
        </p:txBody>
      </p:sp>
      <p:sp>
        <p:nvSpPr>
          <p:cNvPr id="8" name="العنوان 12">
            <a:extLst>
              <a:ext uri="{FF2B5EF4-FFF2-40B4-BE49-F238E27FC236}">
                <a16:creationId xmlns:a16="http://schemas.microsoft.com/office/drawing/2014/main" xmlns="" id="{0C68AEC3-9177-7FD6-4459-2F6B4AE87E97}"/>
              </a:ext>
            </a:extLst>
          </p:cNvPr>
          <p:cNvSpPr txBox="1">
            <a:spLocks/>
          </p:cNvSpPr>
          <p:nvPr/>
        </p:nvSpPr>
        <p:spPr>
          <a:xfrm flipH="1">
            <a:off x="1086387" y="382580"/>
            <a:ext cx="9980682"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4800" dirty="0">
                <a:solidFill>
                  <a:schemeClr val="accent5">
                    <a:lumMod val="50000"/>
                  </a:schemeClr>
                </a:solidFill>
                <a:cs typeface="Diwani Letter" panose="02010400000000000000" pitchFamily="2" charset="-78"/>
              </a:rPr>
              <a:t>شكراً</a:t>
            </a:r>
            <a:endParaRPr kumimoji="0" lang="ar-SA" sz="4800" i="0" u="none" strike="noStrike" kern="1200" cap="none" spc="0" normalizeH="0" baseline="0" noProof="0" dirty="0">
              <a:ln>
                <a:noFill/>
              </a:ln>
              <a:solidFill>
                <a:schemeClr val="accent5">
                  <a:lumMod val="50000"/>
                </a:schemeClr>
              </a:solidFill>
              <a:effectLst/>
              <a:uLnTx/>
              <a:uFillTx/>
              <a:cs typeface="Diwani Letter" panose="02010400000000000000" pitchFamily="2" charset="-78"/>
            </a:endParaRPr>
          </a:p>
        </p:txBody>
      </p:sp>
      <p:pic>
        <p:nvPicPr>
          <p:cNvPr id="5" name="عنصر نائب للمحتوى 12" descr="صورة تحتوي على فن, شكل&#10;&#10;تم إنشاء الوصف تلقائياً">
            <a:extLst>
              <a:ext uri="{FF2B5EF4-FFF2-40B4-BE49-F238E27FC236}">
                <a16:creationId xmlns:a16="http://schemas.microsoft.com/office/drawing/2014/main" xmlns="" id="{E297864F-FE6B-297A-0944-D69B288F5361}"/>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a:off x="0" y="2506662"/>
            <a:ext cx="932469" cy="4351338"/>
          </a:xfrm>
          <a:prstGeom prst="rect">
            <a:avLst/>
          </a:prstGeom>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181F2406-06DE-578C-F60F-C2ED738FA78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17"/>
          <a:stretch/>
        </p:blipFill>
        <p:spPr>
          <a:xfrm>
            <a:off x="-83298" y="0"/>
            <a:ext cx="2220070" cy="3541254"/>
          </a:xfrm>
          <a:prstGeom prst="rect">
            <a:avLst/>
          </a:prstGeom>
        </p:spPr>
      </p:pic>
      <p:pic>
        <p:nvPicPr>
          <p:cNvPr id="10" name="صورة 9" descr="صورة تحتوي على نجمة, فن, الرسومات, الإبداع&#10;&#10;تم إنشاء الوصف تلقائياً">
            <a:extLst>
              <a:ext uri="{FF2B5EF4-FFF2-40B4-BE49-F238E27FC236}">
                <a16:creationId xmlns:a16="http://schemas.microsoft.com/office/drawing/2014/main" xmlns="" id="{B6359BCD-4237-3E82-C7D3-EA7BA24546E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211453" y="2701146"/>
            <a:ext cx="1713181" cy="3357835"/>
          </a:xfrm>
          <a:prstGeom prst="rect">
            <a:avLst/>
          </a:prstGeom>
        </p:spPr>
      </p:pic>
      <p:sp>
        <p:nvSpPr>
          <p:cNvPr id="11" name="قوس كبير أيمن 10">
            <a:extLst>
              <a:ext uri="{FF2B5EF4-FFF2-40B4-BE49-F238E27FC236}">
                <a16:creationId xmlns:a16="http://schemas.microsoft.com/office/drawing/2014/main" xmlns="" id="{0DE49717-00BF-CC1B-BFFA-5FD780B5F643}"/>
              </a:ext>
            </a:extLst>
          </p:cNvPr>
          <p:cNvSpPr/>
          <p:nvPr/>
        </p:nvSpPr>
        <p:spPr>
          <a:xfrm>
            <a:off x="9140040" y="1633285"/>
            <a:ext cx="490522" cy="1116169"/>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2" name="صورة 11" descr="صورة تحتوي على نجمة, فن, الرسومات, الإبداع&#10;&#10;تم إنشاء الوصف تلقائياً">
            <a:extLst>
              <a:ext uri="{FF2B5EF4-FFF2-40B4-BE49-F238E27FC236}">
                <a16:creationId xmlns:a16="http://schemas.microsoft.com/office/drawing/2014/main" xmlns="" id="{7106535C-2881-7848-881E-FC48689BAE6E}"/>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9265346" y="1435510"/>
            <a:ext cx="586500" cy="1329788"/>
          </a:xfrm>
          <a:prstGeom prst="rect">
            <a:avLst/>
          </a:prstGeom>
        </p:spPr>
      </p:pic>
      <p:sp>
        <p:nvSpPr>
          <p:cNvPr id="13" name="قوس كبير أيمن 12">
            <a:extLst>
              <a:ext uri="{FF2B5EF4-FFF2-40B4-BE49-F238E27FC236}">
                <a16:creationId xmlns:a16="http://schemas.microsoft.com/office/drawing/2014/main" xmlns="" id="{4B39A06A-7228-2E8D-5F49-D224CECBD60D}"/>
              </a:ext>
            </a:extLst>
          </p:cNvPr>
          <p:cNvSpPr/>
          <p:nvPr/>
        </p:nvSpPr>
        <p:spPr>
          <a:xfrm>
            <a:off x="9144582" y="3351108"/>
            <a:ext cx="490522" cy="1116169"/>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4" name="صورة 13" descr="صورة تحتوي على نجمة, فن, الرسومات, الإبداع&#10;&#10;تم إنشاء الوصف تلقائياً">
            <a:extLst>
              <a:ext uri="{FF2B5EF4-FFF2-40B4-BE49-F238E27FC236}">
                <a16:creationId xmlns:a16="http://schemas.microsoft.com/office/drawing/2014/main" xmlns="" id="{BF4EF358-B70F-8F8E-9BD9-5EF6EDFEA82D}"/>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9269888" y="3153333"/>
            <a:ext cx="586500" cy="1329788"/>
          </a:xfrm>
          <a:prstGeom prst="rect">
            <a:avLst/>
          </a:prstGeom>
        </p:spPr>
      </p:pic>
    </p:spTree>
    <p:extLst>
      <p:ext uri="{BB962C8B-B14F-4D97-AF65-F5344CB8AC3E}">
        <p14:creationId xmlns:p14="http://schemas.microsoft.com/office/powerpoint/2010/main" val="1120159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4B6151E-61DE-87F0-3F71-E05ED806E387}"/>
            </a:ext>
          </a:extLst>
        </p:cNvPr>
        <p:cNvGrpSpPr/>
        <p:nvPr/>
      </p:nvGrpSpPr>
      <p:grpSpPr>
        <a:xfrm>
          <a:off x="0" y="0"/>
          <a:ext cx="0" cy="0"/>
          <a:chOff x="0" y="0"/>
          <a:chExt cx="0" cy="0"/>
        </a:xfrm>
      </p:grpSpPr>
      <p:pic>
        <p:nvPicPr>
          <p:cNvPr id="2" name="عنصر نائب للمحتوى 12" descr="صورة تحتوي على فن, شكل&#10;&#10;تم إنشاء الوصف تلقائياً">
            <a:extLst>
              <a:ext uri="{FF2B5EF4-FFF2-40B4-BE49-F238E27FC236}">
                <a16:creationId xmlns:a16="http://schemas.microsoft.com/office/drawing/2014/main" xmlns="" id="{AF140B2C-8E48-8A1E-D6D5-90E4A6109537}"/>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9555670" y="-1442648"/>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0F923F86-28CF-9BAB-C32E-DCEBB684D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6213" y="-268150"/>
            <a:ext cx="1382305" cy="2709319"/>
          </a:xfrm>
          <a:prstGeom prst="rect">
            <a:avLst/>
          </a:prstGeom>
        </p:spPr>
      </p:pic>
      <p:sp>
        <p:nvSpPr>
          <p:cNvPr id="5" name="مربع نص 4">
            <a:extLst>
              <a:ext uri="{FF2B5EF4-FFF2-40B4-BE49-F238E27FC236}">
                <a16:creationId xmlns:a16="http://schemas.microsoft.com/office/drawing/2014/main" xmlns="" id="{9B9D7B30-0662-EAB1-9F89-61FFAA763C29}"/>
              </a:ext>
            </a:extLst>
          </p:cNvPr>
          <p:cNvSpPr txBox="1"/>
          <p:nvPr/>
        </p:nvSpPr>
        <p:spPr>
          <a:xfrm>
            <a:off x="1696359" y="1755805"/>
            <a:ext cx="9837175" cy="3758401"/>
          </a:xfrm>
          <a:prstGeom prst="rect">
            <a:avLst/>
          </a:prstGeom>
          <a:noFill/>
        </p:spPr>
        <p:txBody>
          <a:bodyPr wrap="square">
            <a:spAutoFit/>
          </a:bodyPr>
          <a:lstStyle/>
          <a:p>
            <a:pPr algn="just">
              <a:lnSpc>
                <a:spcPct val="107000"/>
              </a:lnSpc>
              <a:spcAft>
                <a:spcPts val="800"/>
              </a:spcAft>
            </a:pPr>
            <a:r>
              <a:rPr lang="ar-SA" sz="3200" kern="100" dirty="0">
                <a:effectLst/>
                <a:latin typeface="Aptos" panose="020B0004020202020204" pitchFamily="34" charset="0"/>
                <a:ea typeface="Aptos" panose="020B0004020202020204" pitchFamily="34" charset="0"/>
              </a:rPr>
              <a:t>     </a:t>
            </a:r>
            <a:r>
              <a:rPr lang="ar-SA" sz="3200" kern="100" dirty="0">
                <a:latin typeface="Aptos" panose="020B0004020202020204" pitchFamily="34" charset="0"/>
                <a:ea typeface="Aptos" panose="020B0004020202020204" pitchFamily="34" charset="0"/>
              </a:rPr>
              <a:t>كلمة الشكر جاءت في نهاية القصيدة خاتمةً لأيام طفولة عاشها الشاعر مع صديقه عندما كانت أحلامُهما بريئةً ومشتركة، واليوم تغيّرت المواقف، واختلفت السبل، فلا مجال للإبقاء على هذه الصداقة التي ستجرّ على الشاعر ذلّا، وتنازلاً عن مبدأ التمسّك بالوطن، وقد عدّه الشاعر خيانةً لقلبه ولوطنه؛ فتراب الوطن يعيش على دم الشاعر، وبغيابه يموت هذا التراب، فشبّه التراب بالقلب الذي ينبض بدم الشاعر فكيف يرتحل عنه ويتركه بلا نبض أو دم ليموت.</a:t>
            </a:r>
            <a:endParaRPr lang="en-US" sz="3200" kern="100" dirty="0">
              <a:effectLst/>
              <a:latin typeface="Aptos" panose="020B0004020202020204" pitchFamily="34" charset="0"/>
              <a:ea typeface="Aptos" panose="020B0004020202020204" pitchFamily="34" charset="0"/>
            </a:endParaRPr>
          </a:p>
        </p:txBody>
      </p:sp>
      <p:sp>
        <p:nvSpPr>
          <p:cNvPr id="8" name="العنوان 12">
            <a:extLst>
              <a:ext uri="{FF2B5EF4-FFF2-40B4-BE49-F238E27FC236}">
                <a16:creationId xmlns:a16="http://schemas.microsoft.com/office/drawing/2014/main" xmlns="" id="{4AE31DB9-27B6-FAF4-2051-E9E30608EDC7}"/>
              </a:ext>
            </a:extLst>
          </p:cNvPr>
          <p:cNvSpPr txBox="1">
            <a:spLocks/>
          </p:cNvSpPr>
          <p:nvPr/>
        </p:nvSpPr>
        <p:spPr>
          <a:xfrm flipH="1">
            <a:off x="1197858" y="274976"/>
            <a:ext cx="9980682"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4400">
                <a:solidFill>
                  <a:schemeClr val="accent5">
                    <a:lumMod val="50000"/>
                  </a:schemeClr>
                </a:solidFill>
                <a:cs typeface="Diwani Letter" panose="02010400000000000000" pitchFamily="2" charset="-78"/>
              </a:rPr>
              <a:t>شكراً</a:t>
            </a:r>
            <a:endParaRPr kumimoji="0" lang="ar-SA" sz="4400" i="0" u="none" strike="noStrike" kern="1200" cap="none" spc="0" normalizeH="0" baseline="0" noProof="0" dirty="0">
              <a:ln>
                <a:noFill/>
              </a:ln>
              <a:solidFill>
                <a:schemeClr val="accent5">
                  <a:lumMod val="50000"/>
                </a:schemeClr>
              </a:solidFill>
              <a:effectLst/>
              <a:uLnTx/>
              <a:uFillTx/>
              <a:cs typeface="Diwani Letter" panose="02010400000000000000" pitchFamily="2" charset="-78"/>
            </a:endParaRPr>
          </a:p>
        </p:txBody>
      </p:sp>
      <p:pic>
        <p:nvPicPr>
          <p:cNvPr id="3" name="عنصر نائب للمحتوى 12" descr="صورة تحتوي على فن, شكل&#10;&#10;تم إنشاء الوصف تلقائياً">
            <a:extLst>
              <a:ext uri="{FF2B5EF4-FFF2-40B4-BE49-F238E27FC236}">
                <a16:creationId xmlns:a16="http://schemas.microsoft.com/office/drawing/2014/main" xmlns="" id="{BDD6CA0F-B684-2960-9880-E4C41839C8E7}"/>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a:off x="0" y="2506662"/>
            <a:ext cx="932469" cy="4351338"/>
          </a:xfrm>
          <a:prstGeom prst="rect">
            <a:avLst/>
          </a:prstGeom>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27C729DC-3886-9E29-876E-FE44B97D56B4}"/>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17"/>
          <a:stretch/>
        </p:blipFill>
        <p:spPr>
          <a:xfrm>
            <a:off x="-83298" y="0"/>
            <a:ext cx="2220070" cy="3541254"/>
          </a:xfrm>
          <a:prstGeom prst="rect">
            <a:avLst/>
          </a:prstGeom>
        </p:spPr>
      </p:pic>
      <p:pic>
        <p:nvPicPr>
          <p:cNvPr id="10" name="صورة 9" descr="صورة تحتوي على نجمة, فن, الرسومات, الإبداع&#10;&#10;تم إنشاء الوصف تلقائياً">
            <a:extLst>
              <a:ext uri="{FF2B5EF4-FFF2-40B4-BE49-F238E27FC236}">
                <a16:creationId xmlns:a16="http://schemas.microsoft.com/office/drawing/2014/main" xmlns="" id="{DC13AA06-FD7E-88E9-D865-D5102E6B2114}"/>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5400000">
            <a:off x="1067629" y="4691879"/>
            <a:ext cx="1713181" cy="3357835"/>
          </a:xfrm>
          <a:prstGeom prst="rect">
            <a:avLst/>
          </a:prstGeom>
        </p:spPr>
      </p:pic>
    </p:spTree>
    <p:extLst>
      <p:ext uri="{BB962C8B-B14F-4D97-AF65-F5344CB8AC3E}">
        <p14:creationId xmlns:p14="http://schemas.microsoft.com/office/powerpoint/2010/main" val="3338112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4D76F7-34C0-C165-AF56-3A1E6341B413}"/>
            </a:ext>
          </a:extLst>
        </p:cNvPr>
        <p:cNvGrpSpPr/>
        <p:nvPr/>
      </p:nvGrpSpPr>
      <p:grpSpPr>
        <a:xfrm>
          <a:off x="0" y="0"/>
          <a:ext cx="0" cy="0"/>
          <a:chOff x="0" y="0"/>
          <a:chExt cx="0" cy="0"/>
        </a:xfrm>
      </p:grpSpPr>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F2288B83-1F6E-B858-A612-42EECFAD0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6305" y="-423598"/>
            <a:ext cx="1382305" cy="2709319"/>
          </a:xfrm>
          <a:prstGeom prst="rect">
            <a:avLst/>
          </a:prstGeom>
        </p:spPr>
      </p:pic>
      <p:sp>
        <p:nvSpPr>
          <p:cNvPr id="3" name="مربع نص 2">
            <a:extLst>
              <a:ext uri="{FF2B5EF4-FFF2-40B4-BE49-F238E27FC236}">
                <a16:creationId xmlns:a16="http://schemas.microsoft.com/office/drawing/2014/main" xmlns="" id="{F7CF36E2-F15A-83F4-9919-21C675D2D164}"/>
              </a:ext>
            </a:extLst>
          </p:cNvPr>
          <p:cNvSpPr txBox="1"/>
          <p:nvPr/>
        </p:nvSpPr>
        <p:spPr>
          <a:xfrm>
            <a:off x="1208707" y="382012"/>
            <a:ext cx="9763432" cy="6093976"/>
          </a:xfrm>
          <a:prstGeom prst="rect">
            <a:avLst/>
          </a:prstGeom>
          <a:noFill/>
        </p:spPr>
        <p:txBody>
          <a:bodyPr wrap="square" rtlCol="1">
            <a:spAutoFit/>
          </a:bodyPr>
          <a:lstStyle/>
          <a:p>
            <a:endParaRPr lang="ar-SA" sz="2600" dirty="0">
              <a:cs typeface="Akhbar MT" pitchFamily="2" charset="-78"/>
            </a:endParaRPr>
          </a:p>
          <a:p>
            <a:r>
              <a:rPr lang="ar-SA" sz="2600" dirty="0">
                <a:cs typeface="Akhbar MT" pitchFamily="2" charset="-78"/>
              </a:rPr>
              <a:t>1- لو كنتَ مكان الشاعر، كيف ستنهي هذا الموقفَ مع الصديق الذي يدعوك للهجرة عن وطنك؟</a:t>
            </a:r>
          </a:p>
          <a:p>
            <a:endParaRPr lang="ar-SA" sz="2600" dirty="0">
              <a:cs typeface="Akhbar MT" pitchFamily="2" charset="-78"/>
            </a:endParaRPr>
          </a:p>
          <a:p>
            <a:endParaRPr lang="ar-SA" sz="2600" dirty="0">
              <a:cs typeface="Akhbar MT" pitchFamily="2" charset="-78"/>
            </a:endParaRPr>
          </a:p>
          <a:p>
            <a:endParaRPr lang="ar-SA" sz="2600" dirty="0">
              <a:cs typeface="Akhbar MT" pitchFamily="2" charset="-78"/>
            </a:endParaRPr>
          </a:p>
          <a:p>
            <a:r>
              <a:rPr lang="ar-SA" sz="2600" dirty="0">
                <a:cs typeface="Akhbar MT" pitchFamily="2" charset="-78"/>
              </a:rPr>
              <a:t>2-يقول السيّاب: إنّي لأعجبُ كيف يمكن أن يخون الخائنون!</a:t>
            </a:r>
          </a:p>
          <a:p>
            <a:r>
              <a:rPr lang="ar-SA" sz="2600" dirty="0">
                <a:cs typeface="Akhbar MT" pitchFamily="2" charset="-78"/>
              </a:rPr>
              <a:t>                   أيخونُ إنسانٌ بلاده؟ </a:t>
            </a:r>
          </a:p>
          <a:p>
            <a:r>
              <a:rPr lang="ar-SA" sz="2600" dirty="0">
                <a:cs typeface="Akhbar MT" pitchFamily="2" charset="-78"/>
              </a:rPr>
              <a:t>                   إنْ خان معنى (أن يكون)، فكيف يمكن أن يكون؟</a:t>
            </a:r>
          </a:p>
          <a:p>
            <a:r>
              <a:rPr lang="ar-SA" sz="2600" dirty="0">
                <a:cs typeface="Akhbar MT" pitchFamily="2" charset="-78"/>
              </a:rPr>
              <a:t>ويقول شاعرنا عبد اللطيف عقل: أنا نبض التراب دمي</a:t>
            </a:r>
          </a:p>
          <a:p>
            <a:r>
              <a:rPr lang="ar-SA" sz="2600" dirty="0">
                <a:cs typeface="Akhbar MT" pitchFamily="2" charset="-78"/>
              </a:rPr>
              <a:t>                                  فكيف أخون نبض دمي وأرتحل؟</a:t>
            </a:r>
          </a:p>
          <a:p>
            <a:r>
              <a:rPr lang="ar-SA" sz="2600" dirty="0">
                <a:cs typeface="Akhbar MT" pitchFamily="2" charset="-78"/>
              </a:rPr>
              <a:t> كلا الشاعرين تعجّب ممّن يخون وطنه، ويجرؤ على هذا الفعل الشنيع. أيّهما كان أعمق في التعبير عن هذه الفكرة؟ </a:t>
            </a:r>
          </a:p>
          <a:p>
            <a:endParaRPr lang="ar-SA" sz="2600" dirty="0">
              <a:cs typeface="Akhbar MT" pitchFamily="2" charset="-78"/>
            </a:endParaRPr>
          </a:p>
          <a:p>
            <a:r>
              <a:rPr lang="ar-SA" sz="2600" dirty="0">
                <a:cs typeface="Akhbar MT" pitchFamily="2" charset="-78"/>
              </a:rPr>
              <a:t> </a:t>
            </a:r>
          </a:p>
          <a:p>
            <a:endParaRPr lang="ar-SA" sz="2600" dirty="0">
              <a:cs typeface="Akhbar MT" pitchFamily="2" charset="-78"/>
            </a:endParaRPr>
          </a:p>
        </p:txBody>
      </p:sp>
      <p:sp>
        <p:nvSpPr>
          <p:cNvPr id="2" name="مربع نص 1">
            <a:extLst>
              <a:ext uri="{FF2B5EF4-FFF2-40B4-BE49-F238E27FC236}">
                <a16:creationId xmlns:a16="http://schemas.microsoft.com/office/drawing/2014/main" xmlns="" id="{46CB8FC3-5466-0143-7598-1CB3B950E056}"/>
              </a:ext>
            </a:extLst>
          </p:cNvPr>
          <p:cNvSpPr txBox="1"/>
          <p:nvPr/>
        </p:nvSpPr>
        <p:spPr>
          <a:xfrm>
            <a:off x="2717543" y="1371321"/>
            <a:ext cx="8011885" cy="91440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endParaRPr lang="ar-SA" dirty="0"/>
          </a:p>
        </p:txBody>
      </p:sp>
      <p:sp>
        <p:nvSpPr>
          <p:cNvPr id="7" name="مربع نص 6">
            <a:extLst>
              <a:ext uri="{FF2B5EF4-FFF2-40B4-BE49-F238E27FC236}">
                <a16:creationId xmlns:a16="http://schemas.microsoft.com/office/drawing/2014/main" xmlns="" id="{34FFE29E-4CB0-083F-6AD8-C5486150847F}"/>
              </a:ext>
            </a:extLst>
          </p:cNvPr>
          <p:cNvSpPr txBox="1"/>
          <p:nvPr/>
        </p:nvSpPr>
        <p:spPr>
          <a:xfrm>
            <a:off x="2717542" y="5264720"/>
            <a:ext cx="8011885" cy="120032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endParaRPr lang="ar-SA" dirty="0"/>
          </a:p>
          <a:p>
            <a:endParaRPr lang="ar-SA" dirty="0"/>
          </a:p>
          <a:p>
            <a:endParaRPr lang="ar-SA" dirty="0"/>
          </a:p>
          <a:p>
            <a:endParaRPr lang="ar-SA" dirty="0"/>
          </a:p>
        </p:txBody>
      </p:sp>
      <p:pic>
        <p:nvPicPr>
          <p:cNvPr id="8" name="عنصر نائب للمحتوى 12" descr="صورة تحتوي على فن, شكل&#10;&#10;تم إنشاء الوصف تلقائياً">
            <a:extLst>
              <a:ext uri="{FF2B5EF4-FFF2-40B4-BE49-F238E27FC236}">
                <a16:creationId xmlns:a16="http://schemas.microsoft.com/office/drawing/2014/main" xmlns="" id="{434D7B51-3DC7-57E8-6205-66D33FC4E323}"/>
              </a:ext>
            </a:extLst>
          </p:cNvPr>
          <p:cNvPicPr>
            <a:picLocks noChangeAspect="1"/>
          </p:cNvPicPr>
          <p:nvPr/>
        </p:nvPicPr>
        <p:blipFill rotWithShape="1">
          <a:blip r:embed="rId3">
            <a:extLst>
              <a:ext uri="{28A0092B-C50C-407E-A947-70E740481C1C}">
                <a14:useLocalDpi xmlns:a14="http://schemas.microsoft.com/office/drawing/2010/main" val="0"/>
              </a:ext>
            </a:extLst>
          </a:blip>
          <a:srcRect l="57998"/>
          <a:stretch/>
        </p:blipFill>
        <p:spPr>
          <a:xfrm>
            <a:off x="0" y="2506662"/>
            <a:ext cx="932469" cy="4351338"/>
          </a:xfrm>
          <a:prstGeom prst="rect">
            <a:avLst/>
          </a:prstGeom>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329A20C3-54BB-434C-A7BE-3D6E415C4A4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8617"/>
          <a:stretch/>
        </p:blipFill>
        <p:spPr>
          <a:xfrm>
            <a:off x="-83298" y="0"/>
            <a:ext cx="2220070" cy="3541254"/>
          </a:xfrm>
          <a:prstGeom prst="rect">
            <a:avLst/>
          </a:prstGeom>
        </p:spPr>
      </p:pic>
      <p:pic>
        <p:nvPicPr>
          <p:cNvPr id="11" name="صورة 10" descr="صورة تحتوي على نجمة, فن, الرسومات, الإبداع&#10;&#10;تم إنشاء الوصف تلقائياً">
            <a:extLst>
              <a:ext uri="{FF2B5EF4-FFF2-40B4-BE49-F238E27FC236}">
                <a16:creationId xmlns:a16="http://schemas.microsoft.com/office/drawing/2014/main" xmlns="" id="{A700D7C3-0D9E-AF85-2679-0652AE36A950}"/>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10607711" y="1115160"/>
            <a:ext cx="586500" cy="1329788"/>
          </a:xfrm>
          <a:prstGeom prst="rect">
            <a:avLst/>
          </a:prstGeom>
        </p:spPr>
      </p:pic>
      <p:pic>
        <p:nvPicPr>
          <p:cNvPr id="12" name="صورة 11" descr="صورة تحتوي على نجمة, فن, الرسومات, الإبداع&#10;&#10;تم إنشاء الوصف تلقائياً">
            <a:extLst>
              <a:ext uri="{FF2B5EF4-FFF2-40B4-BE49-F238E27FC236}">
                <a16:creationId xmlns:a16="http://schemas.microsoft.com/office/drawing/2014/main" xmlns="" id="{A1D0E825-FD82-62D3-967F-EEF0D17C2BFC}"/>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2229497" y="1242809"/>
            <a:ext cx="586500" cy="1329788"/>
          </a:xfrm>
          <a:prstGeom prst="rect">
            <a:avLst/>
          </a:prstGeom>
        </p:spPr>
      </p:pic>
      <p:pic>
        <p:nvPicPr>
          <p:cNvPr id="13" name="صورة 12" descr="صورة تحتوي على نجمة, فن, الرسومات, الإبداع&#10;&#10;تم إنشاء الوصف تلقائياً">
            <a:extLst>
              <a:ext uri="{FF2B5EF4-FFF2-40B4-BE49-F238E27FC236}">
                <a16:creationId xmlns:a16="http://schemas.microsoft.com/office/drawing/2014/main" xmlns="" id="{E53192E6-6138-1AF1-8178-177C86E45B82}"/>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10607711" y="5144688"/>
            <a:ext cx="586500" cy="1329788"/>
          </a:xfrm>
          <a:prstGeom prst="rect">
            <a:avLst/>
          </a:prstGeom>
        </p:spPr>
      </p:pic>
      <p:pic>
        <p:nvPicPr>
          <p:cNvPr id="14" name="صورة 13" descr="صورة تحتوي على نجمة, فن, الرسومات, الإبداع&#10;&#10;تم إنشاء الوصف تلقائياً">
            <a:extLst>
              <a:ext uri="{FF2B5EF4-FFF2-40B4-BE49-F238E27FC236}">
                <a16:creationId xmlns:a16="http://schemas.microsoft.com/office/drawing/2014/main" xmlns="" id="{C8F48299-2E4D-DBE9-3F18-2F0982A78111}"/>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2229497" y="5319472"/>
            <a:ext cx="586500" cy="1329788"/>
          </a:xfrm>
          <a:prstGeom prst="rect">
            <a:avLst/>
          </a:prstGeom>
        </p:spPr>
      </p:pic>
      <p:pic>
        <p:nvPicPr>
          <p:cNvPr id="15" name="صورة 14" descr="صورة تحتوي على نجمة, فن, الرسومات, الإبداع&#10;&#10;تم إنشاء الوصف تلقائياً">
            <a:extLst>
              <a:ext uri="{FF2B5EF4-FFF2-40B4-BE49-F238E27FC236}">
                <a16:creationId xmlns:a16="http://schemas.microsoft.com/office/drawing/2014/main" xmlns="" id="{92A29E6F-0E1E-7A52-C612-26C70163FD64}"/>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rot="10800000">
            <a:off x="877334" y="2930228"/>
            <a:ext cx="586500" cy="1175166"/>
          </a:xfrm>
          <a:prstGeom prst="rect">
            <a:avLst/>
          </a:prstGeom>
        </p:spPr>
      </p:pic>
      <p:pic>
        <p:nvPicPr>
          <p:cNvPr id="17" name="صورة 16" descr="صورة تحتوي على نجمة, فن, الرسومات, الإبداع&#10;&#10;تم إنشاء الوصف تلقائياً">
            <a:extLst>
              <a:ext uri="{FF2B5EF4-FFF2-40B4-BE49-F238E27FC236}">
                <a16:creationId xmlns:a16="http://schemas.microsoft.com/office/drawing/2014/main" xmlns="" id="{FD2DDF0A-A816-69AF-EF72-2AB1DB54740C}"/>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a:off x="525131" y="3084850"/>
            <a:ext cx="586500" cy="1175166"/>
          </a:xfrm>
          <a:prstGeom prst="rect">
            <a:avLst/>
          </a:prstGeom>
        </p:spPr>
      </p:pic>
    </p:spTree>
    <p:extLst>
      <p:ext uri="{BB962C8B-B14F-4D97-AF65-F5344CB8AC3E}">
        <p14:creationId xmlns:p14="http://schemas.microsoft.com/office/powerpoint/2010/main" val="166970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2FB249-4493-80B0-E951-3810D7C08D0E}"/>
            </a:ext>
          </a:extLst>
        </p:cNvPr>
        <p:cNvGrpSpPr/>
        <p:nvPr/>
      </p:nvGrpSpPr>
      <p:grpSpPr>
        <a:xfrm>
          <a:off x="0" y="0"/>
          <a:ext cx="0" cy="0"/>
          <a:chOff x="0" y="0"/>
          <a:chExt cx="0" cy="0"/>
        </a:xfrm>
      </p:grpSpPr>
      <p:pic>
        <p:nvPicPr>
          <p:cNvPr id="15" name="عنصر نائب للمحتوى 12" descr="صورة تحتوي على فن, شكل&#10;&#10;تم إنشاء الوصف تلقائياً">
            <a:extLst>
              <a:ext uri="{FF2B5EF4-FFF2-40B4-BE49-F238E27FC236}">
                <a16:creationId xmlns:a16="http://schemas.microsoft.com/office/drawing/2014/main" xmlns="" id="{AACB69EB-C446-3C7F-445C-8B529E06836B}"/>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8464989" y="-1022024"/>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63A6504F-4269-FE7E-0FF9-C71D2CD1E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6213" y="-423598"/>
            <a:ext cx="1382305" cy="2709319"/>
          </a:xfrm>
          <a:prstGeom prst="rect">
            <a:avLst/>
          </a:prstGeom>
        </p:spPr>
      </p:pic>
      <p:pic>
        <p:nvPicPr>
          <p:cNvPr id="5" name="صورة 4" descr="صورة تحتوي على الوجه الإنساني, صورة, شخص, أسود وأبيض&#10;&#10;تم إنشاء الوصف تلقائياً">
            <a:extLst>
              <a:ext uri="{FF2B5EF4-FFF2-40B4-BE49-F238E27FC236}">
                <a16:creationId xmlns:a16="http://schemas.microsoft.com/office/drawing/2014/main" xmlns="" id="{4CDCF82B-0812-BFF5-99A0-7E9B491B9AC7}"/>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449090" y="2899340"/>
            <a:ext cx="4136881" cy="3632723"/>
          </a:xfrm>
          <a:prstGeom prst="rect">
            <a:avLst/>
          </a:prstGeom>
          <a:ln>
            <a:noFill/>
          </a:ln>
          <a:effectLst>
            <a:softEdge rad="112500"/>
          </a:effectLst>
        </p:spPr>
      </p:pic>
      <p:sp>
        <p:nvSpPr>
          <p:cNvPr id="7" name="مربع نص 6">
            <a:extLst>
              <a:ext uri="{FF2B5EF4-FFF2-40B4-BE49-F238E27FC236}">
                <a16:creationId xmlns:a16="http://schemas.microsoft.com/office/drawing/2014/main" xmlns="" id="{D6D03435-BAB4-FFF1-1018-45340F3F833B}"/>
              </a:ext>
            </a:extLst>
          </p:cNvPr>
          <p:cNvSpPr txBox="1"/>
          <p:nvPr/>
        </p:nvSpPr>
        <p:spPr>
          <a:xfrm>
            <a:off x="4288536" y="644684"/>
            <a:ext cx="7141359" cy="6986528"/>
          </a:xfrm>
          <a:prstGeom prst="rect">
            <a:avLst/>
          </a:prstGeom>
          <a:noFill/>
        </p:spPr>
        <p:txBody>
          <a:bodyPr wrap="square" rtlCol="1">
            <a:spAutoFit/>
          </a:bodyPr>
          <a:lstStyle/>
          <a:p>
            <a:pPr>
              <a:lnSpc>
                <a:spcPct val="200000"/>
              </a:lnSpc>
            </a:pPr>
            <a:r>
              <a:rPr lang="ar-SA" sz="3200" dirty="0"/>
              <a:t>ظلّت </a:t>
            </a:r>
            <a:r>
              <a:rPr lang="ar-SA" sz="3200" b="1" dirty="0">
                <a:solidFill>
                  <a:schemeClr val="accent5">
                    <a:lumMod val="50000"/>
                  </a:schemeClr>
                </a:solidFill>
              </a:rPr>
              <a:t>القرية</a:t>
            </a:r>
            <a:r>
              <a:rPr lang="ar-SA" sz="3200" dirty="0"/>
              <a:t> حيّة في شعره،</a:t>
            </a:r>
          </a:p>
          <a:p>
            <a:pPr>
              <a:lnSpc>
                <a:spcPct val="200000"/>
              </a:lnSpc>
            </a:pPr>
            <a:r>
              <a:rPr lang="ar-SA" sz="3200" dirty="0"/>
              <a:t>وظلّت </a:t>
            </a:r>
            <a:r>
              <a:rPr lang="ar-SA" sz="3200" b="1" dirty="0">
                <a:solidFill>
                  <a:schemeClr val="accent5">
                    <a:lumMod val="50000"/>
                  </a:schemeClr>
                </a:solidFill>
              </a:rPr>
              <a:t>الطفولة</a:t>
            </a:r>
            <a:r>
              <a:rPr lang="ar-SA" sz="3200" dirty="0"/>
              <a:t> خيط الحنين إلى </a:t>
            </a:r>
            <a:r>
              <a:rPr lang="ar-SA" sz="3200" dirty="0" smtClean="0"/>
              <a:t>ماضيه</a:t>
            </a:r>
            <a:r>
              <a:rPr lang="ar-SA" sz="3200" dirty="0"/>
              <a:t>،</a:t>
            </a:r>
          </a:p>
          <a:p>
            <a:pPr>
              <a:lnSpc>
                <a:spcPct val="200000"/>
              </a:lnSpc>
            </a:pPr>
            <a:r>
              <a:rPr lang="ar-SA" sz="3200" dirty="0"/>
              <a:t>وظلّت </a:t>
            </a:r>
            <a:r>
              <a:rPr lang="ar-SA" sz="3200" b="1" dirty="0">
                <a:solidFill>
                  <a:schemeClr val="accent5">
                    <a:lumMod val="50000"/>
                  </a:schemeClr>
                </a:solidFill>
              </a:rPr>
              <a:t>القدس</a:t>
            </a:r>
            <a:r>
              <a:rPr lang="ar-SA" sz="3200" dirty="0"/>
              <a:t> جرحا نازفا حاضراً في شعره،</a:t>
            </a:r>
          </a:p>
          <a:p>
            <a:pPr>
              <a:lnSpc>
                <a:spcPct val="200000"/>
              </a:lnSpc>
            </a:pPr>
            <a:r>
              <a:rPr lang="ar-SA" sz="3200" dirty="0"/>
              <a:t>وظلّت </a:t>
            </a:r>
            <a:r>
              <a:rPr lang="ar-SA" sz="3200" b="1" dirty="0">
                <a:solidFill>
                  <a:schemeClr val="accent5">
                    <a:lumMod val="50000"/>
                  </a:schemeClr>
                </a:solidFill>
              </a:rPr>
              <a:t>الأرض</a:t>
            </a:r>
            <a:r>
              <a:rPr lang="ar-SA" sz="3200" dirty="0"/>
              <a:t> عمقاً يجذّر وجوده،</a:t>
            </a:r>
          </a:p>
          <a:p>
            <a:pPr>
              <a:lnSpc>
                <a:spcPct val="200000"/>
              </a:lnSpc>
            </a:pPr>
            <a:r>
              <a:rPr lang="ar-SA" sz="3200" dirty="0"/>
              <a:t>وظلّ </a:t>
            </a:r>
            <a:r>
              <a:rPr lang="ar-SA" sz="3200" b="1" dirty="0">
                <a:solidFill>
                  <a:schemeClr val="accent5">
                    <a:lumMod val="50000"/>
                  </a:schemeClr>
                </a:solidFill>
              </a:rPr>
              <a:t>الشاعر</a:t>
            </a:r>
            <a:r>
              <a:rPr lang="ar-SA" sz="3200" dirty="0"/>
              <a:t> كما هو تجربة شعريّة وطنيّة أصيلة.</a:t>
            </a:r>
          </a:p>
          <a:p>
            <a:pPr>
              <a:lnSpc>
                <a:spcPct val="200000"/>
              </a:lnSpc>
            </a:pPr>
            <a:endParaRPr lang="ar-SA" sz="3200" dirty="0"/>
          </a:p>
          <a:p>
            <a:pPr>
              <a:lnSpc>
                <a:spcPct val="200000"/>
              </a:lnSpc>
            </a:pPr>
            <a:endParaRPr lang="ar-SA" sz="3200" dirty="0"/>
          </a:p>
        </p:txBody>
      </p:sp>
      <p:sp>
        <p:nvSpPr>
          <p:cNvPr id="3" name="قوس كبير أيمن 2">
            <a:extLst>
              <a:ext uri="{FF2B5EF4-FFF2-40B4-BE49-F238E27FC236}">
                <a16:creationId xmlns:a16="http://schemas.microsoft.com/office/drawing/2014/main" xmlns="" id="{0B26E38D-77B3-8C6F-F7DB-F6B5E543854E}"/>
              </a:ext>
            </a:extLst>
          </p:cNvPr>
          <p:cNvSpPr/>
          <p:nvPr/>
        </p:nvSpPr>
        <p:spPr>
          <a:xfrm rot="16200000">
            <a:off x="2048848" y="1160783"/>
            <a:ext cx="891519" cy="3477114"/>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8" name="صورة 7" descr="صورة تحتوي على نجمة, فن, الرسومات, الإبداع&#10;&#10;تم إنشاء الوصف تلقائياً">
            <a:extLst>
              <a:ext uri="{FF2B5EF4-FFF2-40B4-BE49-F238E27FC236}">
                <a16:creationId xmlns:a16="http://schemas.microsoft.com/office/drawing/2014/main" xmlns="" id="{897DD044-8981-59A5-FB09-EC75C3A4B436}"/>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rot="5400000">
            <a:off x="1469688" y="756312"/>
            <a:ext cx="1609022" cy="3310619"/>
          </a:xfrm>
          <a:prstGeom prst="rect">
            <a:avLst/>
          </a:prstGeom>
        </p:spPr>
      </p:pic>
      <p:pic>
        <p:nvPicPr>
          <p:cNvPr id="12" name="عنصر نائب للمحتوى 12" descr="صورة تحتوي على فن, شكل&#10;&#10;تم إنشاء الوصف تلقائياً">
            <a:extLst>
              <a:ext uri="{FF2B5EF4-FFF2-40B4-BE49-F238E27FC236}">
                <a16:creationId xmlns:a16="http://schemas.microsoft.com/office/drawing/2014/main" xmlns="" id="{64A30B8D-4BAD-BFF4-9FFF-10EC515ADD3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8725"/>
          <a:stretch/>
        </p:blipFill>
        <p:spPr>
          <a:xfrm>
            <a:off x="1412004" y="0"/>
            <a:ext cx="2220070" cy="2231136"/>
          </a:xfrm>
          <a:prstGeom prst="rect">
            <a:avLst/>
          </a:prstGeom>
        </p:spPr>
      </p:pic>
      <p:pic>
        <p:nvPicPr>
          <p:cNvPr id="17" name="صورة 16" descr="صورة تحتوي على نجمة, فن, الرسومات, الإبداع&#10;&#10;تم إنشاء الوصف تلقائياً">
            <a:extLst>
              <a:ext uri="{FF2B5EF4-FFF2-40B4-BE49-F238E27FC236}">
                <a16:creationId xmlns:a16="http://schemas.microsoft.com/office/drawing/2014/main" xmlns="" id="{2FCFF889-9B4D-E437-B1FA-DAC2B39EEF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544649" y="5531749"/>
            <a:ext cx="823708" cy="2144750"/>
          </a:xfrm>
          <a:prstGeom prst="rect">
            <a:avLst/>
          </a:prstGeom>
        </p:spPr>
      </p:pic>
    </p:spTree>
    <p:extLst>
      <p:ext uri="{BB962C8B-B14F-4D97-AF65-F5344CB8AC3E}">
        <p14:creationId xmlns:p14="http://schemas.microsoft.com/office/powerpoint/2010/main" val="3944334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458600-31D1-FB63-0484-EAB08784D752}"/>
            </a:ext>
          </a:extLst>
        </p:cNvPr>
        <p:cNvGrpSpPr/>
        <p:nvPr/>
      </p:nvGrpSpPr>
      <p:grpSpPr>
        <a:xfrm>
          <a:off x="0" y="0"/>
          <a:ext cx="0" cy="0"/>
          <a:chOff x="0" y="0"/>
          <a:chExt cx="0" cy="0"/>
        </a:xfrm>
      </p:grpSpPr>
      <p:sp>
        <p:nvSpPr>
          <p:cNvPr id="3" name="مربع نص 2">
            <a:extLst>
              <a:ext uri="{FF2B5EF4-FFF2-40B4-BE49-F238E27FC236}">
                <a16:creationId xmlns:a16="http://schemas.microsoft.com/office/drawing/2014/main" xmlns="" id="{A06EFB7C-BE58-C06C-ED88-80E58DF600ED}"/>
              </a:ext>
            </a:extLst>
          </p:cNvPr>
          <p:cNvSpPr txBox="1"/>
          <p:nvPr/>
        </p:nvSpPr>
        <p:spPr>
          <a:xfrm>
            <a:off x="4329507" y="3419735"/>
            <a:ext cx="3532988" cy="523220"/>
          </a:xfrm>
          <a:prstGeom prst="rect">
            <a:avLst/>
          </a:prstGeom>
          <a:noFill/>
        </p:spPr>
        <p:txBody>
          <a:bodyPr wrap="square" rtlCol="1">
            <a:spAutoFit/>
          </a:bodyPr>
          <a:lstStyle/>
          <a:p>
            <a:pPr algn="ctr"/>
            <a:r>
              <a:rPr lang="ar-SA" sz="2800" b="1" dirty="0">
                <a:latin typeface="Calibri" panose="020F0502020204030204" pitchFamily="34" charset="0"/>
                <a:cs typeface="Calibri" panose="020F0502020204030204" pitchFamily="34" charset="0"/>
              </a:rPr>
              <a:t>شكراً لمتابعتكم</a:t>
            </a:r>
            <a:endParaRPr lang="ar-SA" sz="3200" b="1" dirty="0">
              <a:latin typeface="Calibri" panose="020F0502020204030204" pitchFamily="34" charset="0"/>
              <a:cs typeface="Calibri" panose="020F0502020204030204" pitchFamily="34" charset="0"/>
            </a:endParaRPr>
          </a:p>
        </p:txBody>
      </p:sp>
      <p:pic>
        <p:nvPicPr>
          <p:cNvPr id="2" name="عنصر نائب للمحتوى 12" descr="صورة تحتوي على فن, شكل&#10;&#10;تم إنشاء الوصف تلقائياً">
            <a:extLst>
              <a:ext uri="{FF2B5EF4-FFF2-40B4-BE49-F238E27FC236}">
                <a16:creationId xmlns:a16="http://schemas.microsoft.com/office/drawing/2014/main" xmlns="" id="{3E19D762-CD69-F9D3-46A3-A0685734F219}"/>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17444" t="28894"/>
          <a:stretch/>
        </p:blipFill>
        <p:spPr>
          <a:xfrm rot="5400000">
            <a:off x="1647821" y="-2505076"/>
            <a:ext cx="8039103" cy="13049255"/>
          </a:xfrm>
          <a:prstGeom prst="rect">
            <a:avLst/>
          </a:prstGeom>
        </p:spPr>
      </p:pic>
      <p:pic>
        <p:nvPicPr>
          <p:cNvPr id="6" name="عنصر نائب للمحتوى 12" descr="صورة تحتوي على فن, شكل&#10;&#10;تم إنشاء الوصف تلقائياً">
            <a:extLst>
              <a:ext uri="{FF2B5EF4-FFF2-40B4-BE49-F238E27FC236}">
                <a16:creationId xmlns:a16="http://schemas.microsoft.com/office/drawing/2014/main" xmlns="" id="{101E8D59-60C2-5BAD-A4CA-66536A6EC090}"/>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43649" t="85810" r="-1"/>
          <a:stretch/>
        </p:blipFill>
        <p:spPr>
          <a:xfrm rot="16200000">
            <a:off x="-1777402" y="2805308"/>
            <a:ext cx="5830094" cy="2275290"/>
          </a:xfrm>
          <a:prstGeom prst="rect">
            <a:avLst/>
          </a:prstGeom>
        </p:spPr>
      </p:pic>
      <p:sp>
        <p:nvSpPr>
          <p:cNvPr id="9" name="قوس كبير أيمن 8">
            <a:extLst>
              <a:ext uri="{FF2B5EF4-FFF2-40B4-BE49-F238E27FC236}">
                <a16:creationId xmlns:a16="http://schemas.microsoft.com/office/drawing/2014/main" xmlns="" id="{0B790FFE-AA41-3671-CBE3-DEECBBFEF26A}"/>
              </a:ext>
            </a:extLst>
          </p:cNvPr>
          <p:cNvSpPr/>
          <p:nvPr/>
        </p:nvSpPr>
        <p:spPr>
          <a:xfrm rot="5400000">
            <a:off x="5836342" y="3018973"/>
            <a:ext cx="507162" cy="2219755"/>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0" name="صورة 9" descr="صورة تحتوي على نجمة, فن, الرسومات, الإبداع&#10;&#10;تم إنشاء الوصف تلقائياً">
            <a:extLst>
              <a:ext uri="{FF2B5EF4-FFF2-40B4-BE49-F238E27FC236}">
                <a16:creationId xmlns:a16="http://schemas.microsoft.com/office/drawing/2014/main" xmlns="" id="{923F9900-8A5A-8BE7-08C6-36E552944641}"/>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6200000">
            <a:off x="5869006" y="3670399"/>
            <a:ext cx="606392" cy="1326998"/>
          </a:xfrm>
          <a:prstGeom prst="rect">
            <a:avLst/>
          </a:prstGeom>
        </p:spPr>
      </p:pic>
    </p:spTree>
    <p:extLst>
      <p:ext uri="{BB962C8B-B14F-4D97-AF65-F5344CB8AC3E}">
        <p14:creationId xmlns:p14="http://schemas.microsoft.com/office/powerpoint/2010/main" val="1772275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تحتوي على نص, داخلي&#10;&#10;تم إنشاء الوصف تلقائياً">
            <a:extLst>
              <a:ext uri="{FF2B5EF4-FFF2-40B4-BE49-F238E27FC236}">
                <a16:creationId xmlns:a16="http://schemas.microsoft.com/office/drawing/2014/main" xmlns="" id="{437FD2BE-2FAB-65A4-D2EB-87656D3D80DD}"/>
              </a:ext>
            </a:extLst>
          </p:cNvPr>
          <p:cNvPicPr>
            <a:picLocks noChangeAspect="1"/>
          </p:cNvPicPr>
          <p:nvPr/>
        </p:nvPicPr>
        <p:blipFill>
          <a:blip r:embed="rId2">
            <a:alphaModFix amt="70000"/>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l="596" t="24767"/>
          <a:stretch/>
        </p:blipFill>
        <p:spPr>
          <a:xfrm>
            <a:off x="0" y="0"/>
            <a:ext cx="12192000" cy="6858000"/>
          </a:xfrm>
          <a:prstGeom prst="rect">
            <a:avLst/>
          </a:prstGeom>
        </p:spPr>
      </p:pic>
      <p:sp>
        <p:nvSpPr>
          <p:cNvPr id="9" name="مستطيل 8">
            <a:extLst>
              <a:ext uri="{FF2B5EF4-FFF2-40B4-BE49-F238E27FC236}">
                <a16:creationId xmlns:a16="http://schemas.microsoft.com/office/drawing/2014/main" xmlns="" id="{B043FA70-3A90-02D2-6ED2-A92025A9DDDE}"/>
              </a:ext>
            </a:extLst>
          </p:cNvPr>
          <p:cNvSpPr/>
          <p:nvPr/>
        </p:nvSpPr>
        <p:spPr>
          <a:xfrm>
            <a:off x="0" y="2589132"/>
            <a:ext cx="5712643" cy="2634018"/>
          </a:xfrm>
          <a:prstGeom prst="rect">
            <a:avLst/>
          </a:prstGeom>
          <a:solidFill>
            <a:srgbClr val="E8CD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8CDE7"/>
              </a:solidFill>
            </a:endParaRPr>
          </a:p>
        </p:txBody>
      </p:sp>
      <p:sp>
        <p:nvSpPr>
          <p:cNvPr id="5" name="العنوان 1">
            <a:extLst>
              <a:ext uri="{FF2B5EF4-FFF2-40B4-BE49-F238E27FC236}">
                <a16:creationId xmlns:a16="http://schemas.microsoft.com/office/drawing/2014/main" xmlns="" id="{39A55B4B-2F11-6742-2458-7BCBC12C2464}"/>
              </a:ext>
            </a:extLst>
          </p:cNvPr>
          <p:cNvSpPr txBox="1">
            <a:spLocks/>
          </p:cNvSpPr>
          <p:nvPr/>
        </p:nvSpPr>
        <p:spPr>
          <a:xfrm>
            <a:off x="5568285" y="2589132"/>
            <a:ext cx="6623713" cy="2634018"/>
          </a:xfrm>
          <a:prstGeom prst="rect">
            <a:avLst/>
          </a:prstGeom>
          <a:solidFill>
            <a:srgbClr val="632E62">
              <a:lumMod val="20000"/>
              <a:lumOff val="80000"/>
            </a:srgbClr>
          </a:solidFill>
        </p:spPr>
        <p:txBody>
          <a:bodyPr rtlCol="1" anchor="b">
            <a:normAutofit/>
          </a:bodyPr>
          <a:lstStyle>
            <a:lvl1pPr algn="r" rtl="1" eaLnBrk="1" latinLnBrk="0" hangingPunct="1">
              <a:spcBef>
                <a:spcPct val="0"/>
              </a:spcBef>
              <a:buNone/>
              <a:defRPr kumimoji="0" sz="4300" b="0" kern="1200">
                <a:solidFill>
                  <a:schemeClr val="accent1"/>
                </a:solidFill>
                <a:effectLst/>
                <a:latin typeface="Tahoma" panose="020B0604030504040204" pitchFamily="34" charset="0"/>
                <a:ea typeface="Tahoma" panose="020B0604030504040204" pitchFamily="34" charset="0"/>
                <a:cs typeface="Tahoma" panose="020B0604030504040204" pitchFamily="34" charset="0"/>
              </a:defRPr>
            </a:lvl1pPr>
            <a:extLst/>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6000" b="1" i="0" u="none" strike="noStrike" kern="1200" cap="none" spc="0" normalizeH="0" baseline="0" noProof="0" dirty="0">
                <a:ln>
                  <a:solidFill>
                    <a:sysClr val="window" lastClr="FFFFFF"/>
                  </a:solidFill>
                </a:ln>
                <a:solidFill>
                  <a:srgbClr val="92278F">
                    <a:lumMod val="75000"/>
                  </a:srgbClr>
                </a:solidFill>
                <a:effectLst/>
                <a:uLnTx/>
                <a:uFillTx/>
                <a:latin typeface="Tahoma" panose="020B0604030504040204" pitchFamily="34" charset="0"/>
                <a:ea typeface="Tahoma" panose="020B0604030504040204" pitchFamily="34" charset="0"/>
                <a:cs typeface="PT Simple Bold Ruled" panose="02010400000000000000" pitchFamily="2" charset="-78"/>
              </a:rPr>
              <a:t>  رِسالَةٌ إلى صَديقٍ قَديمٍ</a:t>
            </a:r>
            <a:br>
              <a:rPr kumimoji="0" lang="ar-SA" sz="6000" b="1" i="0" u="none" strike="noStrike" kern="1200" cap="none" spc="0" normalizeH="0" baseline="0" noProof="0" dirty="0">
                <a:ln>
                  <a:solidFill>
                    <a:sysClr val="window" lastClr="FFFFFF"/>
                  </a:solidFill>
                </a:ln>
                <a:solidFill>
                  <a:srgbClr val="92278F">
                    <a:lumMod val="75000"/>
                  </a:srgbClr>
                </a:solidFill>
                <a:effectLst/>
                <a:uLnTx/>
                <a:uFillTx/>
                <a:latin typeface="Tahoma" panose="020B0604030504040204" pitchFamily="34" charset="0"/>
                <a:ea typeface="Tahoma" panose="020B0604030504040204" pitchFamily="34" charset="0"/>
                <a:cs typeface="PT Simple Bold Ruled" panose="02010400000000000000" pitchFamily="2" charset="-78"/>
              </a:rPr>
            </a:br>
            <a:endParaRPr kumimoji="0" lang="ar-SA" sz="6000" b="1" i="0" u="none" strike="noStrike" kern="1200" cap="none" spc="0" normalizeH="0" baseline="0" noProof="0" dirty="0">
              <a:ln>
                <a:solidFill>
                  <a:sysClr val="window" lastClr="FFFFFF"/>
                </a:solidFill>
              </a:ln>
              <a:solidFill>
                <a:srgbClr val="92278F">
                  <a:lumMod val="75000"/>
                </a:srgbClr>
              </a:solidFill>
              <a:effectLst/>
              <a:uLnTx/>
              <a:uFillTx/>
              <a:latin typeface="Tahoma" panose="020B0604030504040204" pitchFamily="34" charset="0"/>
              <a:ea typeface="Tahoma" panose="020B0604030504040204" pitchFamily="34" charset="0"/>
              <a:cs typeface="PT Simple Bold Ruled" panose="02010400000000000000" pitchFamily="2" charset="-78"/>
            </a:endParaRPr>
          </a:p>
        </p:txBody>
      </p:sp>
      <p:pic>
        <p:nvPicPr>
          <p:cNvPr id="6" name="صورة 5" descr="صورة تحتوي على الوجه الإنساني, صورة, شخص, أسود وأبيض&#10;&#10;تم إنشاء الوصف تلقائياً">
            <a:extLst>
              <a:ext uri="{FF2B5EF4-FFF2-40B4-BE49-F238E27FC236}">
                <a16:creationId xmlns:a16="http://schemas.microsoft.com/office/drawing/2014/main" xmlns="" id="{3A3BAE12-65D7-11EF-486E-D02FB488C799}"/>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40461" y="1468748"/>
            <a:ext cx="2996457" cy="2548231"/>
          </a:xfrm>
          <a:prstGeom prst="ellipse">
            <a:avLst/>
          </a:prstGeom>
          <a:ln w="63500" cap="rnd">
            <a:solidFill>
              <a:srgbClr val="E8CDE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عنصر نائب للنص 3">
            <a:extLst>
              <a:ext uri="{FF2B5EF4-FFF2-40B4-BE49-F238E27FC236}">
                <a16:creationId xmlns:a16="http://schemas.microsoft.com/office/drawing/2014/main" xmlns="" id="{BB0A646F-4A93-3715-C54A-6D1F483F9E27}"/>
              </a:ext>
            </a:extLst>
          </p:cNvPr>
          <p:cNvSpPr txBox="1">
            <a:spLocks/>
          </p:cNvSpPr>
          <p:nvPr/>
        </p:nvSpPr>
        <p:spPr>
          <a:xfrm flipH="1">
            <a:off x="7484017" y="4483538"/>
            <a:ext cx="2792251" cy="579782"/>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indent="0" algn="ctr">
              <a:lnSpc>
                <a:spcPct val="107000"/>
              </a:lnSpc>
              <a:spcBef>
                <a:spcPts val="0"/>
              </a:spcBef>
              <a:buFont typeface="Wingdings" panose="05000000000000000000" pitchFamily="2" charset="2"/>
              <a:buNone/>
              <a:defRPr/>
            </a:pPr>
            <a:r>
              <a:rPr lang="ar-SA" sz="2800" b="1" dirty="0">
                <a:solidFill>
                  <a:prstClr val="black"/>
                </a:solidFill>
                <a:latin typeface="Arabic Typesetting" panose="03020402040406030203" pitchFamily="66" charset="-78"/>
                <a:ea typeface="Calibri" panose="020F0502020204030204" pitchFamily="34" charset="0"/>
                <a:cs typeface="DecoType Naskh Variants" panose="02010400000000000000" pitchFamily="2" charset="-78"/>
              </a:rPr>
              <a:t>الجزء</a:t>
            </a:r>
            <a:r>
              <a:rPr lang="ar-SA" sz="2800" b="1" dirty="0">
                <a:solidFill>
                  <a:srgbClr val="C00000"/>
                </a:solidFill>
                <a:latin typeface="Arabic Typesetting" panose="03020402040406030203" pitchFamily="66" charset="-78"/>
                <a:ea typeface="Calibri" panose="020F0502020204030204" pitchFamily="34" charset="0"/>
                <a:cs typeface="DecoType Naskh Variants" panose="02010400000000000000" pitchFamily="2" charset="-78"/>
              </a:rPr>
              <a:t> </a:t>
            </a:r>
            <a:r>
              <a:rPr lang="ar-SA" sz="2800" b="1" dirty="0">
                <a:solidFill>
                  <a:prstClr val="black"/>
                </a:solidFill>
                <a:latin typeface="Arabic Typesetting" panose="03020402040406030203" pitchFamily="66" charset="-78"/>
                <a:ea typeface="Calibri" panose="020F0502020204030204" pitchFamily="34" charset="0"/>
                <a:cs typeface="DecoType Naskh Variants" panose="02010400000000000000" pitchFamily="2" charset="-78"/>
              </a:rPr>
              <a:t>الثاني</a:t>
            </a:r>
            <a:endParaRPr lang="en-US" sz="2800" b="1" dirty="0">
              <a:solidFill>
                <a:prstClr val="black"/>
              </a:solidFill>
              <a:latin typeface="Arabic Typesetting" panose="03020402040406030203" pitchFamily="66" charset="-78"/>
              <a:ea typeface="Calibri" panose="020F0502020204030204" pitchFamily="34" charset="0"/>
              <a:cs typeface="DecoType Naskh Variants" panose="02010400000000000000" pitchFamily="2" charset="-78"/>
            </a:endParaRPr>
          </a:p>
        </p:txBody>
      </p:sp>
      <p:sp>
        <p:nvSpPr>
          <p:cNvPr id="8" name="عنصر نائب للنص 3">
            <a:extLst>
              <a:ext uri="{FF2B5EF4-FFF2-40B4-BE49-F238E27FC236}">
                <a16:creationId xmlns:a16="http://schemas.microsoft.com/office/drawing/2014/main" xmlns="" id="{D592A88B-C3B1-7417-788C-0CB2AA090588}"/>
              </a:ext>
            </a:extLst>
          </p:cNvPr>
          <p:cNvSpPr txBox="1">
            <a:spLocks/>
          </p:cNvSpPr>
          <p:nvPr/>
        </p:nvSpPr>
        <p:spPr>
          <a:xfrm flipH="1">
            <a:off x="2038689" y="4016979"/>
            <a:ext cx="2792251" cy="579782"/>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indent="0" algn="ctr">
              <a:lnSpc>
                <a:spcPct val="107000"/>
              </a:lnSpc>
              <a:spcBef>
                <a:spcPts val="0"/>
              </a:spcBef>
              <a:buFont typeface="Wingdings" panose="05000000000000000000" pitchFamily="2" charset="2"/>
              <a:buNone/>
              <a:defRPr/>
            </a:pPr>
            <a:r>
              <a:rPr lang="ar-SA" sz="2400" b="1" dirty="0">
                <a:solidFill>
                  <a:schemeClr val="accent5">
                    <a:lumMod val="50000"/>
                  </a:schemeClr>
                </a:solidFill>
                <a:latin typeface="Arabic Typesetting" panose="03020402040406030203" pitchFamily="66" charset="-78"/>
                <a:ea typeface="Calibri" panose="020F0502020204030204" pitchFamily="34" charset="0"/>
                <a:cs typeface="DecoType Naskh Variants" panose="02010400000000000000" pitchFamily="2" charset="-78"/>
              </a:rPr>
              <a:t>عبد اللطيف عقل</a:t>
            </a:r>
            <a:endParaRPr lang="en-US" sz="2400" b="1" dirty="0">
              <a:solidFill>
                <a:schemeClr val="accent5">
                  <a:lumMod val="50000"/>
                </a:schemeClr>
              </a:solidFill>
              <a:latin typeface="Arabic Typesetting" panose="03020402040406030203" pitchFamily="66" charset="-78"/>
              <a:ea typeface="Calibri" panose="020F0502020204030204" pitchFamily="34" charset="0"/>
              <a:cs typeface="DecoType Naskh Variants" panose="02010400000000000000" pitchFamily="2" charset="-78"/>
            </a:endParaRPr>
          </a:p>
        </p:txBody>
      </p:sp>
      <p:pic>
        <p:nvPicPr>
          <p:cNvPr id="4" name="صورة 3" descr="صورة تحتوي على نجمة, فن, الرسومات, الإبداع&#10;&#10;تم إنشاء الوصف تلقائياً">
            <a:extLst>
              <a:ext uri="{FF2B5EF4-FFF2-40B4-BE49-F238E27FC236}">
                <a16:creationId xmlns:a16="http://schemas.microsoft.com/office/drawing/2014/main" xmlns="" id="{24723F28-C685-A65D-AE55-86770F55449F}"/>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rot="16200000">
            <a:off x="8093686" y="3696195"/>
            <a:ext cx="2244235" cy="4398703"/>
          </a:xfrm>
          <a:prstGeom prst="rect">
            <a:avLst/>
          </a:prstGeom>
        </p:spPr>
      </p:pic>
      <p:sp>
        <p:nvSpPr>
          <p:cNvPr id="3" name="قوس كبير أيمن 2">
            <a:extLst>
              <a:ext uri="{FF2B5EF4-FFF2-40B4-BE49-F238E27FC236}">
                <a16:creationId xmlns:a16="http://schemas.microsoft.com/office/drawing/2014/main" xmlns="" id="{9074906D-5F11-524E-9FEE-34D715FBC99D}"/>
              </a:ext>
            </a:extLst>
          </p:cNvPr>
          <p:cNvSpPr/>
          <p:nvPr/>
        </p:nvSpPr>
        <p:spPr>
          <a:xfrm>
            <a:off x="4103892" y="3790202"/>
            <a:ext cx="328932" cy="943326"/>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0" name="صورة 9" descr="صورة تحتوي على نجمة, فن, الرسومات, الإبداع&#10;&#10;تم إنشاء الوصف تلقائياً">
            <a:extLst>
              <a:ext uri="{FF2B5EF4-FFF2-40B4-BE49-F238E27FC236}">
                <a16:creationId xmlns:a16="http://schemas.microsoft.com/office/drawing/2014/main" xmlns="" id="{2150BD2A-3412-0893-45CA-BE6DEAEF1DF9}"/>
              </a:ext>
            </a:extLst>
          </p:cNvPr>
          <p:cNvPicPr>
            <a:picLocks noChangeAspect="1"/>
          </p:cNvPicPr>
          <p:nvPr/>
        </p:nvPicPr>
        <p:blipFill>
          <a:blip r:embed="rId7" cstate="print">
            <a:alphaModFix amt="50000"/>
            <a:extLst>
              <a:ext uri="{28A0092B-C50C-407E-A947-70E740481C1C}">
                <a14:useLocalDpi xmlns:a14="http://schemas.microsoft.com/office/drawing/2010/main" val="0"/>
              </a:ext>
            </a:extLst>
          </a:blip>
          <a:stretch>
            <a:fillRect/>
          </a:stretch>
        </p:blipFill>
        <p:spPr>
          <a:xfrm rot="10800000">
            <a:off x="4169574" y="3693921"/>
            <a:ext cx="530441" cy="1000220"/>
          </a:xfrm>
          <a:prstGeom prst="rect">
            <a:avLst/>
          </a:prstGeom>
        </p:spPr>
      </p:pic>
    </p:spTree>
    <p:extLst>
      <p:ext uri="{BB962C8B-B14F-4D97-AF65-F5344CB8AC3E}">
        <p14:creationId xmlns:p14="http://schemas.microsoft.com/office/powerpoint/2010/main" val="232469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عنصر نائب للمحتوى 12" descr="صورة تحتوي على فن, شكل&#10;&#10;تم إنشاء الوصف تلقائياً">
            <a:extLst>
              <a:ext uri="{FF2B5EF4-FFF2-40B4-BE49-F238E27FC236}">
                <a16:creationId xmlns:a16="http://schemas.microsoft.com/office/drawing/2014/main" xmlns="" id="{B4419630-7806-B9E2-B3F9-86AAB683896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5152861" y="4044844"/>
            <a:ext cx="2446870" cy="4795866"/>
          </a:xfrm>
          <a:prstGeom prst="rect">
            <a:avLst/>
          </a:prstGeom>
          <a:effectLst>
            <a:softEdge rad="635000"/>
          </a:effectLst>
        </p:spPr>
      </p:pic>
      <p:pic>
        <p:nvPicPr>
          <p:cNvPr id="14" name="عنصر نائب للمحتوى 12" descr="صورة تحتوي على فن, شكل&#10;&#10;تم إنشاء الوصف تلقائياً">
            <a:extLst>
              <a:ext uri="{FF2B5EF4-FFF2-40B4-BE49-F238E27FC236}">
                <a16:creationId xmlns:a16="http://schemas.microsoft.com/office/drawing/2014/main" xmlns="" id="{E1AA5B77-B51A-8248-99E3-9A2E20FEABEF}"/>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a:off x="-1" y="2506662"/>
            <a:ext cx="932469" cy="4351338"/>
          </a:xfrm>
          <a:prstGeom prst="rect">
            <a:avLst/>
          </a:prstGeom>
        </p:spPr>
      </p:pic>
      <p:pic>
        <p:nvPicPr>
          <p:cNvPr id="13" name="عنصر نائب للمحتوى 12" descr="صورة تحتوي على فن, شكل&#10;&#10;تم إنشاء الوصف تلقائياً">
            <a:extLst>
              <a:ext uri="{FF2B5EF4-FFF2-40B4-BE49-F238E27FC236}">
                <a16:creationId xmlns:a16="http://schemas.microsoft.com/office/drawing/2014/main" xmlns="" id="{3AA315B8-ED0B-0357-B16C-4382B1AD9E19}"/>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8145997" y="-1114706"/>
            <a:ext cx="2446870" cy="4795866"/>
          </a:xfrm>
          <a:effectLst>
            <a:softEdge rad="635000"/>
          </a:effectLst>
        </p:spPr>
      </p:pic>
      <p:pic>
        <p:nvPicPr>
          <p:cNvPr id="15" name="عنصر نائب للمحتوى 12" descr="صورة تحتوي على فن, شكل&#10;&#10;تم إنشاء الوصف تلقائياً">
            <a:extLst>
              <a:ext uri="{FF2B5EF4-FFF2-40B4-BE49-F238E27FC236}">
                <a16:creationId xmlns:a16="http://schemas.microsoft.com/office/drawing/2014/main" xmlns="" id="{55787959-4879-E9CC-D24E-DAF349DF2656}"/>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17"/>
          <a:stretch/>
        </p:blipFill>
        <p:spPr>
          <a:xfrm>
            <a:off x="-83299" y="0"/>
            <a:ext cx="2220070" cy="3541254"/>
          </a:xfrm>
          <a:prstGeom prst="rect">
            <a:avLst/>
          </a:prstGeom>
        </p:spPr>
      </p:pic>
      <p:pic>
        <p:nvPicPr>
          <p:cNvPr id="17" name="صورة 16" descr="صورة تحتوي على نجمة, فن, الرسومات, الإبداع&#10;&#10;تم إنشاء الوصف تلقائياً">
            <a:extLst>
              <a:ext uri="{FF2B5EF4-FFF2-40B4-BE49-F238E27FC236}">
                <a16:creationId xmlns:a16="http://schemas.microsoft.com/office/drawing/2014/main" xmlns="" id="{4343E788-8475-CCB9-1BC7-8E7B505C8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6213" y="-423598"/>
            <a:ext cx="1382305" cy="2709319"/>
          </a:xfrm>
          <a:prstGeom prst="rect">
            <a:avLst/>
          </a:prstGeom>
        </p:spPr>
      </p:pic>
      <p:sp>
        <p:nvSpPr>
          <p:cNvPr id="2" name="مربع نص 1">
            <a:extLst>
              <a:ext uri="{FF2B5EF4-FFF2-40B4-BE49-F238E27FC236}">
                <a16:creationId xmlns:a16="http://schemas.microsoft.com/office/drawing/2014/main" xmlns="" id="{392DB5F3-D5F9-C92F-85C1-338EEBF6DB8C}"/>
              </a:ext>
            </a:extLst>
          </p:cNvPr>
          <p:cNvSpPr txBox="1"/>
          <p:nvPr/>
        </p:nvSpPr>
        <p:spPr>
          <a:xfrm>
            <a:off x="1845382" y="931061"/>
            <a:ext cx="9221687" cy="4524315"/>
          </a:xfrm>
          <a:prstGeom prst="rect">
            <a:avLst/>
          </a:prstGeom>
          <a:noFill/>
        </p:spPr>
        <p:txBody>
          <a:bodyPr wrap="square">
            <a:spAutoFit/>
          </a:bodyPr>
          <a:lstStyle/>
          <a:p>
            <a:pPr algn="just"/>
            <a:r>
              <a:rPr lang="ar-SA" sz="3200" b="1" dirty="0">
                <a:latin typeface="Aljazeera" panose="02000000000000000000" pitchFamily="2" charset="-78"/>
              </a:rPr>
              <a:t>     ظلّت القرية رمزاً مهمّاً في ذاكرة عبد اللطيف عقل ووجدانه؛ فهي رمز الأصالة والارتباط بالأرض والجمال، كالنخلة عند السيّاب تعبّر عن الحنين للذكريات والوطن. وظلّ الشاعر وفيّاً لوطنه وأبناء شعبه، الذين قدّموا التضحياتِ. </a:t>
            </a:r>
          </a:p>
          <a:p>
            <a:pPr algn="just"/>
            <a:endParaRPr lang="ar-SA" sz="3200" b="1" dirty="0">
              <a:latin typeface="Aljazeera" panose="02000000000000000000" pitchFamily="2" charset="-78"/>
            </a:endParaRPr>
          </a:p>
          <a:p>
            <a:pPr algn="just"/>
            <a:r>
              <a:rPr lang="ar-SA" sz="3200" b="1" dirty="0">
                <a:latin typeface="Aljazeera" panose="02000000000000000000" pitchFamily="2" charset="-78"/>
              </a:rPr>
              <a:t>فيحفظ في ذاكرته أحاديث الوفاء والحب، ووصايا أجداده وحكاياتهم، ويحمل في ضميره ووجدانه للشهداء مكانتَهم، ويعرف للأسرى معاناتَهم وصمودَهم، الذين حيّروا سجّانهم بصبرهم العظيم، فأصابوه بالملل واليأس من تعذيبهم.</a:t>
            </a:r>
          </a:p>
        </p:txBody>
      </p:sp>
      <p:pic>
        <p:nvPicPr>
          <p:cNvPr id="4" name="صورة 3" descr="صورة تحتوي على نجمة, فن, الرسومات, الإبداع&#10;&#10;تم إنشاء الوصف تلقائياً">
            <a:extLst>
              <a:ext uri="{FF2B5EF4-FFF2-40B4-BE49-F238E27FC236}">
                <a16:creationId xmlns:a16="http://schemas.microsoft.com/office/drawing/2014/main" xmlns="" id="{55F4ED32-4D5D-897F-E2B5-762B069D7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73559" y="3437590"/>
            <a:ext cx="909057" cy="1781752"/>
          </a:xfrm>
          <a:prstGeom prst="rect">
            <a:avLst/>
          </a:prstGeom>
        </p:spPr>
      </p:pic>
    </p:spTree>
    <p:extLst>
      <p:ext uri="{BB962C8B-B14F-4D97-AF65-F5344CB8AC3E}">
        <p14:creationId xmlns:p14="http://schemas.microsoft.com/office/powerpoint/2010/main" val="10026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BDDC71-6CBA-FB80-4487-FF35099C5861}"/>
            </a:ext>
          </a:extLst>
        </p:cNvPr>
        <p:cNvGrpSpPr/>
        <p:nvPr/>
      </p:nvGrpSpPr>
      <p:grpSpPr>
        <a:xfrm>
          <a:off x="0" y="0"/>
          <a:ext cx="0" cy="0"/>
          <a:chOff x="0" y="0"/>
          <a:chExt cx="0" cy="0"/>
        </a:xfrm>
      </p:grpSpPr>
      <p:pic>
        <p:nvPicPr>
          <p:cNvPr id="3" name="عنصر نائب للمحتوى 12" descr="صورة تحتوي على فن, شكل&#10;&#10;تم إنشاء الوصف تلقائياً">
            <a:extLst>
              <a:ext uri="{FF2B5EF4-FFF2-40B4-BE49-F238E27FC236}">
                <a16:creationId xmlns:a16="http://schemas.microsoft.com/office/drawing/2014/main" xmlns="" id="{3A47BEF5-8C39-F9E4-112A-3EE19E801DE4}"/>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Lst>
          </a:blip>
          <a:srcRect t="31529"/>
          <a:stretch/>
        </p:blipFill>
        <p:spPr>
          <a:xfrm rot="5400000">
            <a:off x="9326679" y="-814893"/>
            <a:ext cx="2446870" cy="3283772"/>
          </a:xfrm>
          <a:effectLst>
            <a:softEdge rad="635000"/>
          </a:effectLst>
        </p:spPr>
      </p:pic>
      <p:sp>
        <p:nvSpPr>
          <p:cNvPr id="8" name="العنوان 12">
            <a:extLst>
              <a:ext uri="{FF2B5EF4-FFF2-40B4-BE49-F238E27FC236}">
                <a16:creationId xmlns:a16="http://schemas.microsoft.com/office/drawing/2014/main" xmlns="" id="{429AC058-C18B-3801-9600-23748C71C821}"/>
              </a:ext>
            </a:extLst>
          </p:cNvPr>
          <p:cNvSpPr txBox="1">
            <a:spLocks/>
          </p:cNvSpPr>
          <p:nvPr/>
        </p:nvSpPr>
        <p:spPr>
          <a:xfrm flipH="1">
            <a:off x="1105659" y="382580"/>
            <a:ext cx="9980682"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5400" b="1" dirty="0">
                <a:solidFill>
                  <a:schemeClr val="accent5">
                    <a:lumMod val="50000"/>
                  </a:schemeClr>
                </a:solidFill>
                <a:latin typeface="Ara Etab AlMonie'ee" panose="00000500000000000000" pitchFamily="50" charset="-78"/>
                <a:cs typeface="Diwani Letter" panose="02010400000000000000" pitchFamily="2" charset="-78"/>
              </a:rPr>
              <a:t>وأحفظ</a:t>
            </a:r>
            <a:endParaRPr kumimoji="0" lang="ar-SA" sz="5400" b="1" i="0" u="none" strike="noStrike" kern="1200" cap="none" spc="0" normalizeH="0" baseline="0" noProof="0" dirty="0">
              <a:ln>
                <a:noFill/>
              </a:ln>
              <a:solidFill>
                <a:schemeClr val="accent5">
                  <a:lumMod val="50000"/>
                </a:schemeClr>
              </a:solidFill>
              <a:effectLst/>
              <a:uLnTx/>
              <a:uFillTx/>
              <a:latin typeface="Ara Etab AlMonie'ee" panose="00000500000000000000" pitchFamily="50" charset="-78"/>
              <a:cs typeface="Diwani Letter" panose="02010400000000000000" pitchFamily="2" charset="-78"/>
            </a:endParaRPr>
          </a:p>
        </p:txBody>
      </p:sp>
      <p:sp>
        <p:nvSpPr>
          <p:cNvPr id="7" name="عنصر نائب للنص 3">
            <a:extLst>
              <a:ext uri="{FF2B5EF4-FFF2-40B4-BE49-F238E27FC236}">
                <a16:creationId xmlns:a16="http://schemas.microsoft.com/office/drawing/2014/main" xmlns="" id="{1313D680-4783-9C28-2835-4113B3B9DE98}"/>
              </a:ext>
            </a:extLst>
          </p:cNvPr>
          <p:cNvSpPr txBox="1">
            <a:spLocks/>
          </p:cNvSpPr>
          <p:nvPr/>
        </p:nvSpPr>
        <p:spPr>
          <a:xfrm flipH="1">
            <a:off x="1868289" y="952079"/>
            <a:ext cx="7433987" cy="4840981"/>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وأحفظ في شراييني الأحاديثَ التي باحت بها القبَلُ</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وأحملُ في خلاياي الذين بحبّهم قُتِلوا</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endParaRPr lang="ar-SA"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ومَن بترابهم ودمائهم جُبِلوا</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مَن اعت</a:t>
            </a:r>
            <a:r>
              <a:rPr lang="ar-JO"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a:t>
            </a:r>
            <a:r>
              <a:rPr lang="ar-SA"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ق</a:t>
            </a:r>
            <a:r>
              <a:rPr lang="ar-JO"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a:t>
            </a:r>
            <a:r>
              <a:rPr lang="ar-SA"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لوا ومَن صُلِبوا فما تابوا </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ولا عن عَدْلهم عَدَلوا</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endParaRPr lang="ar-SA"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ومَن عُزِلوا</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فما ملّوا عذابَ سجونهم أبداً</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2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بل إنّ غرامَهم مَلَلُ </a:t>
            </a:r>
          </a:p>
        </p:txBody>
      </p:sp>
      <p:pic>
        <p:nvPicPr>
          <p:cNvPr id="5" name="صورة 4" descr="صورة تحتوي على نجمة, فن, الرسومات, الإبداع&#10;&#10;تم إنشاء الوصف تلقائياً">
            <a:extLst>
              <a:ext uri="{FF2B5EF4-FFF2-40B4-BE49-F238E27FC236}">
                <a16:creationId xmlns:a16="http://schemas.microsoft.com/office/drawing/2014/main" xmlns="" id="{34428E60-1481-413E-1140-93DE732C5A2C}"/>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rot="5400000">
            <a:off x="1710708" y="4380081"/>
            <a:ext cx="1937026" cy="3796571"/>
          </a:xfrm>
          <a:prstGeom prst="rect">
            <a:avLst/>
          </a:prstGeom>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C35435D6-7099-B26D-0146-0CB2EC877C69}"/>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a:off x="-1" y="2506662"/>
            <a:ext cx="932469" cy="4351338"/>
          </a:xfrm>
          <a:prstGeom prst="rect">
            <a:avLst/>
          </a:prstGeom>
        </p:spPr>
      </p:pic>
      <p:pic>
        <p:nvPicPr>
          <p:cNvPr id="10" name="عنصر نائب للمحتوى 12" descr="صورة تحتوي على فن, شكل&#10;&#10;تم إنشاء الوصف تلقائياً">
            <a:extLst>
              <a:ext uri="{FF2B5EF4-FFF2-40B4-BE49-F238E27FC236}">
                <a16:creationId xmlns:a16="http://schemas.microsoft.com/office/drawing/2014/main" xmlns="" id="{430F90C9-1E30-DD1F-1B20-FBC9896E5CF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17"/>
          <a:stretch/>
        </p:blipFill>
        <p:spPr>
          <a:xfrm>
            <a:off x="-83299" y="0"/>
            <a:ext cx="2220070" cy="3541254"/>
          </a:xfrm>
          <a:prstGeom prst="rect">
            <a:avLst/>
          </a:prstGeom>
        </p:spPr>
      </p:pic>
      <p:pic>
        <p:nvPicPr>
          <p:cNvPr id="11" name="صورة 10" descr="صورة تحتوي على نجمة, فن, الرسومات, الإبداع&#10;&#10;تم إنشاء الوصف تلقائياً">
            <a:extLst>
              <a:ext uri="{FF2B5EF4-FFF2-40B4-BE49-F238E27FC236}">
                <a16:creationId xmlns:a16="http://schemas.microsoft.com/office/drawing/2014/main" xmlns="" id="{B2504DF5-B814-E6DD-8AD7-86092242519C}"/>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rot="5400000">
            <a:off x="834637" y="5448349"/>
            <a:ext cx="1103111" cy="2162098"/>
          </a:xfrm>
          <a:prstGeom prst="rect">
            <a:avLst/>
          </a:prstGeom>
        </p:spPr>
      </p:pic>
      <p:sp>
        <p:nvSpPr>
          <p:cNvPr id="14" name="قوس كبير أيمن 13">
            <a:extLst>
              <a:ext uri="{FF2B5EF4-FFF2-40B4-BE49-F238E27FC236}">
                <a16:creationId xmlns:a16="http://schemas.microsoft.com/office/drawing/2014/main" xmlns="" id="{03F7299C-0F19-E0D4-D10E-FE56AC2988F7}"/>
              </a:ext>
            </a:extLst>
          </p:cNvPr>
          <p:cNvSpPr/>
          <p:nvPr/>
        </p:nvSpPr>
        <p:spPr>
          <a:xfrm>
            <a:off x="9302276" y="4742080"/>
            <a:ext cx="490522" cy="1521559"/>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5" name="صورة 14" descr="صورة تحتوي على نجمة, فن, الرسومات, الإبداع&#10;&#10;تم إنشاء الوصف تلقائياً">
            <a:extLst>
              <a:ext uri="{FF2B5EF4-FFF2-40B4-BE49-F238E27FC236}">
                <a16:creationId xmlns:a16="http://schemas.microsoft.com/office/drawing/2014/main" xmlns="" id="{1A037FAA-4BC6-4AC1-4A69-F7E4260D7E83}"/>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rot="10800000">
            <a:off x="9395392" y="4601780"/>
            <a:ext cx="791023" cy="1613328"/>
          </a:xfrm>
          <a:prstGeom prst="rect">
            <a:avLst/>
          </a:prstGeom>
        </p:spPr>
      </p:pic>
      <p:sp>
        <p:nvSpPr>
          <p:cNvPr id="17" name="قوس كبير أيمن 16">
            <a:extLst>
              <a:ext uri="{FF2B5EF4-FFF2-40B4-BE49-F238E27FC236}">
                <a16:creationId xmlns:a16="http://schemas.microsoft.com/office/drawing/2014/main" xmlns="" id="{559A72E7-6553-34DE-B7D3-FF1E0202A638}"/>
              </a:ext>
            </a:extLst>
          </p:cNvPr>
          <p:cNvSpPr/>
          <p:nvPr/>
        </p:nvSpPr>
        <p:spPr>
          <a:xfrm>
            <a:off x="9258547" y="2594098"/>
            <a:ext cx="490522" cy="1521559"/>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8" name="صورة 17" descr="صورة تحتوي على نجمة, فن, الرسومات, الإبداع&#10;&#10;تم إنشاء الوصف تلقائياً">
            <a:extLst>
              <a:ext uri="{FF2B5EF4-FFF2-40B4-BE49-F238E27FC236}">
                <a16:creationId xmlns:a16="http://schemas.microsoft.com/office/drawing/2014/main" xmlns="" id="{F2B7E82C-9AD3-938E-07FD-3318A2BF5C13}"/>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rot="10800000">
            <a:off x="9351663" y="2453798"/>
            <a:ext cx="791023" cy="1613328"/>
          </a:xfrm>
          <a:prstGeom prst="rect">
            <a:avLst/>
          </a:prstGeom>
        </p:spPr>
      </p:pic>
      <p:sp>
        <p:nvSpPr>
          <p:cNvPr id="19" name="قوس كبير أيمن 18">
            <a:extLst>
              <a:ext uri="{FF2B5EF4-FFF2-40B4-BE49-F238E27FC236}">
                <a16:creationId xmlns:a16="http://schemas.microsoft.com/office/drawing/2014/main" xmlns="" id="{23926A90-53EC-AA9C-824E-A92FF7C961EF}"/>
              </a:ext>
            </a:extLst>
          </p:cNvPr>
          <p:cNvSpPr/>
          <p:nvPr/>
        </p:nvSpPr>
        <p:spPr>
          <a:xfrm>
            <a:off x="9251393" y="964356"/>
            <a:ext cx="490522" cy="1165778"/>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20" name="صورة 19" descr="صورة تحتوي على نجمة, فن, الرسومات, الإبداع&#10;&#10;تم إنشاء الوصف تلقائياً">
            <a:extLst>
              <a:ext uri="{FF2B5EF4-FFF2-40B4-BE49-F238E27FC236}">
                <a16:creationId xmlns:a16="http://schemas.microsoft.com/office/drawing/2014/main" xmlns="" id="{5C3603F7-C736-3897-747E-DA734040DBD3}"/>
              </a:ext>
            </a:extLst>
          </p:cNvPr>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rot="10800000">
            <a:off x="9353557" y="833131"/>
            <a:ext cx="791023" cy="1265492"/>
          </a:xfrm>
          <a:prstGeom prst="rect">
            <a:avLst/>
          </a:prstGeom>
        </p:spPr>
      </p:pic>
    </p:spTree>
    <p:extLst>
      <p:ext uri="{BB962C8B-B14F-4D97-AF65-F5344CB8AC3E}">
        <p14:creationId xmlns:p14="http://schemas.microsoft.com/office/powerpoint/2010/main" val="2158563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BDB20F-A1F1-E75D-473D-59F7868DCD5F}"/>
            </a:ext>
          </a:extLst>
        </p:cNvPr>
        <p:cNvGrpSpPr/>
        <p:nvPr/>
      </p:nvGrpSpPr>
      <p:grpSpPr>
        <a:xfrm>
          <a:off x="0" y="0"/>
          <a:ext cx="0" cy="0"/>
          <a:chOff x="0" y="0"/>
          <a:chExt cx="0" cy="0"/>
        </a:xfrm>
      </p:grpSpPr>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01D10FB6-54B7-5FB9-ABF9-9F8260748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6213" y="-423598"/>
            <a:ext cx="1382305" cy="2709319"/>
          </a:xfrm>
          <a:prstGeom prst="rect">
            <a:avLst/>
          </a:prstGeom>
        </p:spPr>
      </p:pic>
      <p:sp>
        <p:nvSpPr>
          <p:cNvPr id="9" name="مربع نص 8">
            <a:extLst>
              <a:ext uri="{FF2B5EF4-FFF2-40B4-BE49-F238E27FC236}">
                <a16:creationId xmlns:a16="http://schemas.microsoft.com/office/drawing/2014/main" xmlns="" id="{CE9F1EB8-16D9-D21C-D1FF-BE0EBCEF24FE}"/>
              </a:ext>
            </a:extLst>
          </p:cNvPr>
          <p:cNvSpPr txBox="1"/>
          <p:nvPr/>
        </p:nvSpPr>
        <p:spPr>
          <a:xfrm>
            <a:off x="712839" y="302540"/>
            <a:ext cx="10766322" cy="5945987"/>
          </a:xfrm>
          <a:prstGeom prst="rect">
            <a:avLst/>
          </a:prstGeom>
          <a:noFill/>
        </p:spPr>
        <p:txBody>
          <a:bodyPr wrap="square">
            <a:spAutoFit/>
          </a:bodyPr>
          <a:lstStyle/>
          <a:p>
            <a:pPr algn="r" rtl="1">
              <a:lnSpc>
                <a:spcPct val="107000"/>
              </a:lnSpc>
              <a:spcAft>
                <a:spcPts val="800"/>
              </a:spcAft>
            </a:pPr>
            <a:endParaRPr lang="ar-SA" sz="2400" kern="100" dirty="0">
              <a:latin typeface="Aptos" panose="020B0004020202020204" pitchFamily="34" charset="0"/>
              <a:ea typeface="Aptos" panose="020B0004020202020204" pitchFamily="34" charset="0"/>
            </a:endParaRPr>
          </a:p>
          <a:p>
            <a:pPr algn="r" rtl="1">
              <a:lnSpc>
                <a:spcPct val="107000"/>
              </a:lnSpc>
              <a:spcAft>
                <a:spcPts val="800"/>
              </a:spcAft>
            </a:pPr>
            <a:r>
              <a:rPr lang="ar-SA" sz="2400" b="1" kern="100" dirty="0">
                <a:latin typeface="Aptos" panose="020B0004020202020204" pitchFamily="34" charset="0"/>
                <a:ea typeface="Aptos" panose="020B0004020202020204" pitchFamily="34" charset="0"/>
              </a:rPr>
              <a:t>1</a:t>
            </a:r>
            <a:r>
              <a:rPr lang="ar-SA" sz="2400" kern="100" dirty="0">
                <a:latin typeface="Aptos" panose="020B0004020202020204" pitchFamily="34" charset="0"/>
                <a:ea typeface="Aptos" panose="020B0004020202020204" pitchFamily="34" charset="0"/>
              </a:rPr>
              <a:t>- </a:t>
            </a:r>
            <a:r>
              <a:rPr lang="ar-SA" sz="2400" b="1" kern="100" dirty="0">
                <a:latin typeface="Aptos" panose="020B0004020202020204" pitchFamily="34" charset="0"/>
                <a:ea typeface="Aptos" panose="020B0004020202020204" pitchFamily="34" charset="0"/>
              </a:rPr>
              <a:t>ما الذي حفظه الشاعر في شرايينه وخلاياه</a:t>
            </a:r>
            <a:r>
              <a:rPr lang="ar-SA" sz="2400" kern="100" dirty="0">
                <a:latin typeface="Aptos" panose="020B0004020202020204" pitchFamily="34" charset="0"/>
                <a:ea typeface="Aptos" panose="020B0004020202020204" pitchFamily="34" charset="0"/>
              </a:rPr>
              <a:t>؟</a:t>
            </a:r>
          </a:p>
          <a:p>
            <a:pPr algn="r" rtl="1">
              <a:lnSpc>
                <a:spcPct val="107000"/>
              </a:lnSpc>
              <a:spcAft>
                <a:spcPts val="800"/>
              </a:spcAft>
            </a:pPr>
            <a:r>
              <a:rPr lang="ar-SA" sz="2400" kern="100" dirty="0">
                <a:latin typeface="Aptos" panose="020B0004020202020204" pitchFamily="34" charset="0"/>
                <a:ea typeface="Aptos" panose="020B0004020202020204" pitchFamily="34" charset="0"/>
              </a:rPr>
              <a:t>أ- قصصَ غرامِهِ وعشقِه في صباه، ومن أحبّهم وأخلص لهم.    </a:t>
            </a:r>
          </a:p>
          <a:p>
            <a:pPr algn="r" rtl="1">
              <a:lnSpc>
                <a:spcPct val="107000"/>
              </a:lnSpc>
              <a:spcAft>
                <a:spcPts val="800"/>
              </a:spcAft>
            </a:pPr>
            <a:r>
              <a:rPr lang="ar-SA" sz="2400" kern="100" dirty="0">
                <a:latin typeface="Aptos" panose="020B0004020202020204" pitchFamily="34" charset="0"/>
                <a:ea typeface="Aptos" panose="020B0004020202020204" pitchFamily="34" charset="0"/>
              </a:rPr>
              <a:t>ب- أحاديثَ الذكرياتِ وبطولاتِ من أحبّوا وطنهم وقدّموا التضحياتِ له.</a:t>
            </a:r>
          </a:p>
          <a:p>
            <a:pPr algn="r" rtl="1">
              <a:lnSpc>
                <a:spcPct val="107000"/>
              </a:lnSpc>
              <a:spcAft>
                <a:spcPts val="800"/>
              </a:spcAft>
            </a:pPr>
            <a:r>
              <a:rPr lang="ar-SA" sz="2400" kern="100" dirty="0">
                <a:effectLst/>
                <a:latin typeface="Aptos" panose="020B0004020202020204" pitchFamily="34" charset="0"/>
                <a:ea typeface="Aptos" panose="020B0004020202020204" pitchFamily="34" charset="0"/>
              </a:rPr>
              <a:t>ج- وصيّةَ أبيه بأن يبقى في هذا الوطن، ويساعدَ أبناءَ شعبِه.</a:t>
            </a:r>
          </a:p>
          <a:p>
            <a:pPr algn="r" rtl="1">
              <a:lnSpc>
                <a:spcPct val="107000"/>
              </a:lnSpc>
              <a:spcAft>
                <a:spcPts val="800"/>
              </a:spcAft>
            </a:pPr>
            <a:r>
              <a:rPr lang="ar-SA" sz="2400" kern="100" dirty="0">
                <a:latin typeface="Aptos" panose="020B0004020202020204" pitchFamily="34" charset="0"/>
                <a:ea typeface="Aptos" panose="020B0004020202020204" pitchFamily="34" charset="0"/>
              </a:rPr>
              <a:t>د- مذكراتِهِ وأشعارَه التي كتبَها صغيراً، وتحدّثَ فيها عن القرية.</a:t>
            </a:r>
          </a:p>
          <a:p>
            <a:pPr algn="r" rtl="1">
              <a:lnSpc>
                <a:spcPct val="107000"/>
              </a:lnSpc>
              <a:spcAft>
                <a:spcPts val="800"/>
              </a:spcAft>
            </a:pPr>
            <a:endParaRPr lang="ar-SA" sz="2400" kern="100" dirty="0">
              <a:effectLst/>
              <a:latin typeface="Aptos" panose="020B0004020202020204" pitchFamily="34" charset="0"/>
              <a:ea typeface="Aptos" panose="020B0004020202020204" pitchFamily="34" charset="0"/>
            </a:endParaRPr>
          </a:p>
          <a:p>
            <a:pPr algn="r" rtl="1">
              <a:lnSpc>
                <a:spcPct val="107000"/>
              </a:lnSpc>
              <a:spcAft>
                <a:spcPts val="800"/>
              </a:spcAft>
            </a:pPr>
            <a:r>
              <a:rPr lang="ar-SA" sz="2400" b="1" kern="100" dirty="0">
                <a:latin typeface="Aptos" panose="020B0004020202020204" pitchFamily="34" charset="0"/>
                <a:ea typeface="Aptos" panose="020B0004020202020204" pitchFamily="34" charset="0"/>
              </a:rPr>
              <a:t>2</a:t>
            </a:r>
            <a:r>
              <a:rPr lang="ar-SA" sz="2400" kern="100" dirty="0">
                <a:latin typeface="Aptos" panose="020B0004020202020204" pitchFamily="34" charset="0"/>
                <a:ea typeface="Aptos" panose="020B0004020202020204" pitchFamily="34" charset="0"/>
              </a:rPr>
              <a:t>- </a:t>
            </a:r>
            <a:r>
              <a:rPr lang="ar-SA" sz="2400" b="1" kern="100" dirty="0">
                <a:effectLst/>
                <a:latin typeface="Aptos" panose="020B0004020202020204" pitchFamily="34" charset="0"/>
                <a:ea typeface="Aptos" panose="020B0004020202020204" pitchFamily="34" charset="0"/>
              </a:rPr>
              <a:t>ما دلالة استخدم الشاعر لضمير الجمع (الذين، ـــ</a:t>
            </a:r>
            <a:r>
              <a:rPr lang="ar-SA" sz="2400" b="1" kern="100" dirty="0" err="1">
                <a:effectLst/>
                <a:latin typeface="Aptos" panose="020B0004020202020204" pitchFamily="34" charset="0"/>
                <a:ea typeface="Aptos" panose="020B0004020202020204" pitchFamily="34" charset="0"/>
              </a:rPr>
              <a:t>وا</a:t>
            </a:r>
            <a:r>
              <a:rPr lang="ar-SA" sz="2400" b="1" kern="100" dirty="0">
                <a:effectLst/>
                <a:latin typeface="Aptos" panose="020B0004020202020204" pitchFamily="34" charset="0"/>
                <a:ea typeface="Aptos" panose="020B0004020202020204" pitchFamily="34" charset="0"/>
              </a:rPr>
              <a:t>، هم)؟ </a:t>
            </a:r>
            <a:endParaRPr lang="en-US" sz="2400" b="1" kern="100" dirty="0">
              <a:effectLst/>
              <a:latin typeface="Aptos" panose="020B0004020202020204" pitchFamily="34" charset="0"/>
              <a:ea typeface="Aptos" panose="020B0004020202020204" pitchFamily="34" charset="0"/>
            </a:endParaRPr>
          </a:p>
          <a:p>
            <a:pPr marL="514350" indent="-514350" algn="r" rtl="1">
              <a:lnSpc>
                <a:spcPct val="107000"/>
              </a:lnSpc>
              <a:spcAft>
                <a:spcPts val="800"/>
              </a:spcAft>
              <a:buAutoNum type="arabic1Minus"/>
            </a:pPr>
            <a:r>
              <a:rPr lang="ar-SA" sz="2400" kern="100" dirty="0">
                <a:effectLst/>
                <a:latin typeface="Aptos" panose="020B0004020202020204" pitchFamily="34" charset="0"/>
                <a:ea typeface="Aptos" panose="020B0004020202020204" pitchFamily="34" charset="0"/>
              </a:rPr>
              <a:t>الهمّ الفلسطينيّ المشترك</a:t>
            </a:r>
            <a:r>
              <a:rPr lang="ar-SA" sz="2400" kern="100" dirty="0">
                <a:latin typeface="Aptos" panose="020B0004020202020204" pitchFamily="34" charset="0"/>
                <a:ea typeface="Aptos" panose="020B0004020202020204" pitchFamily="34" charset="0"/>
              </a:rPr>
              <a:t>. </a:t>
            </a:r>
            <a:r>
              <a:rPr lang="ar-JO" sz="2400" kern="100" dirty="0">
                <a:latin typeface="Aptos" panose="020B0004020202020204" pitchFamily="34" charset="0"/>
                <a:ea typeface="Aptos" panose="020B0004020202020204" pitchFamily="34" charset="0"/>
              </a:rPr>
              <a:t>                        </a:t>
            </a:r>
            <a:r>
              <a:rPr lang="ar-SA" sz="2400" kern="100" dirty="0">
                <a:latin typeface="Aptos" panose="020B0004020202020204" pitchFamily="34" charset="0"/>
                <a:ea typeface="Aptos" panose="020B0004020202020204" pitchFamily="34" charset="0"/>
              </a:rPr>
              <a:t>ب- </a:t>
            </a:r>
            <a:r>
              <a:rPr lang="ar-SA" sz="2400" kern="100" dirty="0">
                <a:effectLst/>
                <a:latin typeface="Aptos" panose="020B0004020202020204" pitchFamily="34" charset="0"/>
                <a:ea typeface="Aptos" panose="020B0004020202020204" pitchFamily="34" charset="0"/>
              </a:rPr>
              <a:t>الجهد النضاليّ المشتّت. </a:t>
            </a:r>
            <a:endParaRPr lang="ar-JO" sz="2400" kern="100" dirty="0">
              <a:effectLst/>
              <a:latin typeface="Aptos" panose="020B0004020202020204" pitchFamily="34" charset="0"/>
              <a:ea typeface="Aptos" panose="020B0004020202020204" pitchFamily="34" charset="0"/>
            </a:endParaRPr>
          </a:p>
          <a:p>
            <a:pPr marL="514350" indent="-514350" algn="r" rtl="1">
              <a:lnSpc>
                <a:spcPct val="107000"/>
              </a:lnSpc>
              <a:spcAft>
                <a:spcPts val="800"/>
              </a:spcAft>
              <a:buAutoNum type="arabic1Minus"/>
            </a:pPr>
            <a:r>
              <a:rPr lang="ar-SA" sz="2400" kern="100" dirty="0">
                <a:effectLst/>
                <a:latin typeface="Aptos" panose="020B0004020202020204" pitchFamily="34" charset="0"/>
                <a:ea typeface="Aptos" panose="020B0004020202020204" pitchFamily="34" charset="0"/>
              </a:rPr>
              <a:t>ج- المسؤوليّة الوطنيّة الفرديّة. </a:t>
            </a:r>
            <a:r>
              <a:rPr lang="ar-JO" sz="2400" kern="100" dirty="0">
                <a:effectLst/>
                <a:latin typeface="Aptos" panose="020B0004020202020204" pitchFamily="34" charset="0"/>
                <a:ea typeface="Aptos" panose="020B0004020202020204" pitchFamily="34" charset="0"/>
              </a:rPr>
              <a:t>                  </a:t>
            </a:r>
            <a:r>
              <a:rPr lang="ar-SA" sz="2400" kern="100" dirty="0">
                <a:effectLst/>
                <a:latin typeface="Aptos" panose="020B0004020202020204" pitchFamily="34" charset="0"/>
                <a:ea typeface="Aptos" panose="020B0004020202020204" pitchFamily="34" charset="0"/>
              </a:rPr>
              <a:t>د- التنويع في الضمائر. </a:t>
            </a:r>
            <a:endParaRPr lang="en-US" sz="2400" kern="100" dirty="0">
              <a:effectLst/>
              <a:latin typeface="Aptos" panose="020B0004020202020204" pitchFamily="34" charset="0"/>
              <a:ea typeface="Aptos" panose="020B0004020202020204" pitchFamily="34" charset="0"/>
            </a:endParaRPr>
          </a:p>
          <a:p>
            <a:pPr algn="r" rtl="1">
              <a:lnSpc>
                <a:spcPct val="107000"/>
              </a:lnSpc>
              <a:spcAft>
                <a:spcPts val="800"/>
              </a:spcAft>
            </a:pPr>
            <a:r>
              <a:rPr lang="ar-SA" sz="2400" kern="100" dirty="0">
                <a:latin typeface="Aptos" panose="020B0004020202020204" pitchFamily="34" charset="0"/>
                <a:ea typeface="Aptos" panose="020B0004020202020204" pitchFamily="34" charset="0"/>
              </a:rPr>
              <a:t>3-</a:t>
            </a:r>
            <a:r>
              <a:rPr lang="ar-SA" sz="2400" kern="100" dirty="0">
                <a:effectLst/>
                <a:latin typeface="Aptos" panose="020B0004020202020204" pitchFamily="34" charset="0"/>
                <a:ea typeface="Aptos" panose="020B0004020202020204" pitchFamily="34" charset="0"/>
              </a:rPr>
              <a:t> ما اللفظان الدالّان على قوّة التضحية؟ </a:t>
            </a:r>
            <a:endParaRPr lang="en-US" sz="2400" kern="100" dirty="0">
              <a:effectLst/>
              <a:latin typeface="Aptos" panose="020B0004020202020204" pitchFamily="34" charset="0"/>
              <a:ea typeface="Aptos" panose="020B0004020202020204" pitchFamily="34" charset="0"/>
            </a:endParaRPr>
          </a:p>
          <a:p>
            <a:pPr algn="r" rtl="1">
              <a:lnSpc>
                <a:spcPct val="107000"/>
              </a:lnSpc>
              <a:spcAft>
                <a:spcPts val="800"/>
              </a:spcAft>
            </a:pPr>
            <a:r>
              <a:rPr lang="ar-SA" sz="2400" kern="100" dirty="0">
                <a:latin typeface="Aptos" panose="020B0004020202020204" pitchFamily="34" charset="0"/>
                <a:ea typeface="Aptos" panose="020B0004020202020204" pitchFamily="34" charset="0"/>
              </a:rPr>
              <a:t>أ- </a:t>
            </a:r>
            <a:r>
              <a:rPr lang="ar-SA" sz="2400" kern="100" dirty="0">
                <a:effectLst/>
                <a:latin typeface="Aptos" panose="020B0004020202020204" pitchFamily="34" charset="0"/>
                <a:ea typeface="Aptos" panose="020B0004020202020204" pitchFamily="34" charset="0"/>
              </a:rPr>
              <a:t>تابوا وعدلوا</a:t>
            </a:r>
            <a:r>
              <a:rPr lang="ar-SA" sz="2400" kern="100" dirty="0">
                <a:latin typeface="Aptos" panose="020B0004020202020204" pitchFamily="34" charset="0"/>
                <a:ea typeface="Aptos" panose="020B0004020202020204" pitchFamily="34" charset="0"/>
              </a:rPr>
              <a:t>.         ب-</a:t>
            </a:r>
            <a:r>
              <a:rPr lang="ar-SA" sz="2400" kern="100" dirty="0">
                <a:effectLst/>
                <a:latin typeface="Aptos" panose="020B0004020202020204" pitchFamily="34" charset="0"/>
                <a:ea typeface="Aptos" panose="020B0004020202020204" pitchFamily="34" charset="0"/>
              </a:rPr>
              <a:t> قتلوا وجبلوا</a:t>
            </a:r>
            <a:r>
              <a:rPr lang="ar-SA" sz="2400" kern="100" dirty="0">
                <a:latin typeface="Aptos" panose="020B0004020202020204" pitchFamily="34" charset="0"/>
                <a:ea typeface="Aptos" panose="020B0004020202020204" pitchFamily="34" charset="0"/>
              </a:rPr>
              <a:t>.          ج-</a:t>
            </a:r>
            <a:r>
              <a:rPr lang="ar-SA" sz="2400" kern="100" dirty="0">
                <a:effectLst/>
                <a:latin typeface="Aptos" panose="020B0004020202020204" pitchFamily="34" charset="0"/>
                <a:ea typeface="Aptos" panose="020B0004020202020204" pitchFamily="34" charset="0"/>
              </a:rPr>
              <a:t> عزلوا وملّوا.          د- صلبوا وتابوا.    </a:t>
            </a:r>
            <a:endParaRPr lang="en-US" sz="2400" kern="100" dirty="0">
              <a:effectLst/>
              <a:latin typeface="Aptos" panose="020B0004020202020204" pitchFamily="34" charset="0"/>
              <a:ea typeface="Aptos" panose="020B0004020202020204" pitchFamily="34" charset="0"/>
            </a:endParaRPr>
          </a:p>
        </p:txBody>
      </p:sp>
      <p:pic>
        <p:nvPicPr>
          <p:cNvPr id="2" name="عنصر نائب للمحتوى 12" descr="صورة تحتوي على فن, شكل&#10;&#10;تم إنشاء الوصف تلقائياً">
            <a:extLst>
              <a:ext uri="{FF2B5EF4-FFF2-40B4-BE49-F238E27FC236}">
                <a16:creationId xmlns:a16="http://schemas.microsoft.com/office/drawing/2014/main" xmlns="" id="{868FDBB6-A22C-19C0-3E3C-8312B5CB098D}"/>
              </a:ext>
            </a:extLst>
          </p:cNvPr>
          <p:cNvPicPr>
            <a:picLocks noChangeAspect="1"/>
          </p:cNvPicPr>
          <p:nvPr/>
        </p:nvPicPr>
        <p:blipFill rotWithShape="1">
          <a:blip r:embed="rId3">
            <a:extLst>
              <a:ext uri="{28A0092B-C50C-407E-A947-70E740481C1C}">
                <a14:useLocalDpi xmlns:a14="http://schemas.microsoft.com/office/drawing/2010/main" val="0"/>
              </a:ext>
            </a:extLst>
          </a:blip>
          <a:srcRect l="57998"/>
          <a:stretch/>
        </p:blipFill>
        <p:spPr>
          <a:xfrm>
            <a:off x="-1" y="2506662"/>
            <a:ext cx="932469" cy="4351338"/>
          </a:xfrm>
          <a:prstGeom prst="rect">
            <a:avLst/>
          </a:prstGeom>
        </p:spPr>
      </p:pic>
      <p:pic>
        <p:nvPicPr>
          <p:cNvPr id="3" name="عنصر نائب للمحتوى 12" descr="صورة تحتوي على فن, شكل&#10;&#10;تم إنشاء الوصف تلقائياً">
            <a:extLst>
              <a:ext uri="{FF2B5EF4-FFF2-40B4-BE49-F238E27FC236}">
                <a16:creationId xmlns:a16="http://schemas.microsoft.com/office/drawing/2014/main" xmlns="" id="{C85A2565-4346-250E-87AD-A9B215169AC5}"/>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8617"/>
          <a:stretch/>
        </p:blipFill>
        <p:spPr>
          <a:xfrm>
            <a:off x="-83299" y="0"/>
            <a:ext cx="2220070" cy="3541254"/>
          </a:xfrm>
          <a:prstGeom prst="rect">
            <a:avLst/>
          </a:prstGeom>
        </p:spPr>
      </p:pic>
    </p:spTree>
    <p:extLst>
      <p:ext uri="{BB962C8B-B14F-4D97-AF65-F5344CB8AC3E}">
        <p14:creationId xmlns:p14="http://schemas.microsoft.com/office/powerpoint/2010/main" val="324778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E48E8E-2D5E-3346-1150-8A600A32D3A5}"/>
            </a:ext>
          </a:extLst>
        </p:cNvPr>
        <p:cNvGrpSpPr/>
        <p:nvPr/>
      </p:nvGrpSpPr>
      <p:grpSpPr>
        <a:xfrm>
          <a:off x="0" y="0"/>
          <a:ext cx="0" cy="0"/>
          <a:chOff x="0" y="0"/>
          <a:chExt cx="0" cy="0"/>
        </a:xfrm>
      </p:grpSpPr>
      <p:pic>
        <p:nvPicPr>
          <p:cNvPr id="11" name="عنصر نائب للمحتوى 12" descr="صورة تحتوي على فن, شكل&#10;&#10;تم إنشاء الوصف تلقائياً">
            <a:extLst>
              <a:ext uri="{FF2B5EF4-FFF2-40B4-BE49-F238E27FC236}">
                <a16:creationId xmlns:a16="http://schemas.microsoft.com/office/drawing/2014/main" xmlns="" id="{A0CCA62B-C1DF-5ED8-FC86-BB9B0387F5C9}"/>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9524011" y="-1466872"/>
            <a:ext cx="2446870" cy="4795866"/>
          </a:xfrm>
          <a:effectLst>
            <a:softEdge rad="635000"/>
          </a:effectLst>
        </p:spPr>
      </p:pic>
      <p:sp>
        <p:nvSpPr>
          <p:cNvPr id="8" name="العنوان 12">
            <a:extLst>
              <a:ext uri="{FF2B5EF4-FFF2-40B4-BE49-F238E27FC236}">
                <a16:creationId xmlns:a16="http://schemas.microsoft.com/office/drawing/2014/main" xmlns="" id="{AF20E21D-0F14-B1EB-FD30-B95293206CF9}"/>
              </a:ext>
            </a:extLst>
          </p:cNvPr>
          <p:cNvSpPr txBox="1">
            <a:spLocks/>
          </p:cNvSpPr>
          <p:nvPr/>
        </p:nvSpPr>
        <p:spPr>
          <a:xfrm flipH="1">
            <a:off x="932468" y="288695"/>
            <a:ext cx="10205595"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4800" b="1" dirty="0">
                <a:solidFill>
                  <a:schemeClr val="accent5">
                    <a:lumMod val="50000"/>
                  </a:schemeClr>
                </a:solidFill>
                <a:cs typeface="Diwani Letter" panose="02010400000000000000" pitchFamily="2" charset="-78"/>
              </a:rPr>
              <a:t>ومن وصلوا</a:t>
            </a:r>
            <a:endParaRPr kumimoji="0" lang="ar-SA" sz="4800" b="1" i="0" u="none" strike="noStrike" kern="1200" cap="none" spc="0" normalizeH="0" baseline="0" noProof="0" dirty="0">
              <a:ln>
                <a:noFill/>
              </a:ln>
              <a:solidFill>
                <a:schemeClr val="accent5">
                  <a:lumMod val="50000"/>
                </a:schemeClr>
              </a:solidFill>
              <a:effectLst/>
              <a:uLnTx/>
              <a:uFillTx/>
              <a:cs typeface="Diwani Letter" panose="02010400000000000000" pitchFamily="2" charset="-78"/>
            </a:endParaRPr>
          </a:p>
        </p:txBody>
      </p:sp>
      <p:sp>
        <p:nvSpPr>
          <p:cNvPr id="2" name="عنصر نائب للنص 3">
            <a:extLst>
              <a:ext uri="{FF2B5EF4-FFF2-40B4-BE49-F238E27FC236}">
                <a16:creationId xmlns:a16="http://schemas.microsoft.com/office/drawing/2014/main" xmlns="" id="{3A106022-13AC-FB83-9BB7-AC4AEAFFF674}"/>
              </a:ext>
            </a:extLst>
          </p:cNvPr>
          <p:cNvSpPr txBox="1">
            <a:spLocks/>
          </p:cNvSpPr>
          <p:nvPr/>
        </p:nvSpPr>
        <p:spPr>
          <a:xfrm flipH="1">
            <a:off x="1433254" y="931061"/>
            <a:ext cx="7123043" cy="4870974"/>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ومَن وصلوا ضميرَ ذواتهم عِشقاً، ولم يَصِلوا</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وأحفظ في شراييني الذين عيونهُم أملُ</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endPar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سلاحهم الحجارةُ والدفاترُ</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والحبُّ الذي في سرّهم حملوا </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endPar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فلسطينيّةٌ أحزانهُم في الدرس</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إنْ ردّوا وإن سألوا</a:t>
            </a:r>
          </a:p>
        </p:txBody>
      </p:sp>
      <p:pic>
        <p:nvPicPr>
          <p:cNvPr id="3" name="عنصر نائب للمحتوى 12" descr="صورة تحتوي على فن, شكل&#10;&#10;تم إنشاء الوصف تلقائياً">
            <a:extLst>
              <a:ext uri="{FF2B5EF4-FFF2-40B4-BE49-F238E27FC236}">
                <a16:creationId xmlns:a16="http://schemas.microsoft.com/office/drawing/2014/main" xmlns="" id="{D9DE51B8-EC53-4B32-E4A0-DF1D5EF53863}"/>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a:off x="-1" y="2506662"/>
            <a:ext cx="932469" cy="4351338"/>
          </a:xfrm>
          <a:prstGeom prst="rect">
            <a:avLst/>
          </a:prstGeom>
        </p:spPr>
      </p:pic>
      <p:pic>
        <p:nvPicPr>
          <p:cNvPr id="7" name="عنصر نائب للمحتوى 12" descr="صورة تحتوي على فن, شكل&#10;&#10;تم إنشاء الوصف تلقائياً">
            <a:extLst>
              <a:ext uri="{FF2B5EF4-FFF2-40B4-BE49-F238E27FC236}">
                <a16:creationId xmlns:a16="http://schemas.microsoft.com/office/drawing/2014/main" xmlns="" id="{119473E5-EF66-87EE-48BF-E2A934D037AC}"/>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17"/>
          <a:stretch/>
        </p:blipFill>
        <p:spPr>
          <a:xfrm>
            <a:off x="-83299" y="0"/>
            <a:ext cx="2220070" cy="3541254"/>
          </a:xfrm>
          <a:prstGeom prst="rect">
            <a:avLst/>
          </a:prstGeom>
        </p:spPr>
      </p:pic>
      <p:pic>
        <p:nvPicPr>
          <p:cNvPr id="9" name="صورة 8" descr="صورة تحتوي على نجمة, فن, الرسومات, الإبداع&#10;&#10;تم إنشاء الوصف تلقائياً">
            <a:extLst>
              <a:ext uri="{FF2B5EF4-FFF2-40B4-BE49-F238E27FC236}">
                <a16:creationId xmlns:a16="http://schemas.microsoft.com/office/drawing/2014/main" xmlns="" id="{C49BA3EA-33FF-5227-0103-AC1DAB678BEF}"/>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rot="5400000">
            <a:off x="1906805" y="4425801"/>
            <a:ext cx="1937026" cy="3796571"/>
          </a:xfrm>
          <a:prstGeom prst="rect">
            <a:avLst/>
          </a:prstGeom>
        </p:spPr>
      </p:pic>
      <p:pic>
        <p:nvPicPr>
          <p:cNvPr id="10" name="صورة 9" descr="صورة تحتوي على نجمة, فن, الرسومات, الإبداع&#10;&#10;تم إنشاء الوصف تلقائياً">
            <a:extLst>
              <a:ext uri="{FF2B5EF4-FFF2-40B4-BE49-F238E27FC236}">
                <a16:creationId xmlns:a16="http://schemas.microsoft.com/office/drawing/2014/main" xmlns="" id="{1E3D7930-42FC-1B67-F18B-6C5DDE83BCFF}"/>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rot="5400000">
            <a:off x="1030734" y="5484925"/>
            <a:ext cx="1103111" cy="2162098"/>
          </a:xfrm>
          <a:prstGeom prst="rect">
            <a:avLst/>
          </a:prstGeom>
        </p:spPr>
      </p:pic>
      <p:sp>
        <p:nvSpPr>
          <p:cNvPr id="12" name="قوس كبير أيمن 11">
            <a:extLst>
              <a:ext uri="{FF2B5EF4-FFF2-40B4-BE49-F238E27FC236}">
                <a16:creationId xmlns:a16="http://schemas.microsoft.com/office/drawing/2014/main" xmlns="" id="{5164A0D7-F904-3748-F628-858F383E86D9}"/>
              </a:ext>
            </a:extLst>
          </p:cNvPr>
          <p:cNvSpPr/>
          <p:nvPr/>
        </p:nvSpPr>
        <p:spPr>
          <a:xfrm>
            <a:off x="8562724" y="1034951"/>
            <a:ext cx="490522" cy="1116169"/>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3" name="صورة 12" descr="صورة تحتوي على نجمة, فن, الرسومات, الإبداع&#10;&#10;تم إنشاء الوصف تلقائياً">
            <a:extLst>
              <a:ext uri="{FF2B5EF4-FFF2-40B4-BE49-F238E27FC236}">
                <a16:creationId xmlns:a16="http://schemas.microsoft.com/office/drawing/2014/main" xmlns="" id="{20CF31B1-010C-A464-0892-ACC595BEF021}"/>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rot="10800000">
            <a:off x="8688030" y="837176"/>
            <a:ext cx="586500" cy="1329788"/>
          </a:xfrm>
          <a:prstGeom prst="rect">
            <a:avLst/>
          </a:prstGeom>
        </p:spPr>
      </p:pic>
      <p:sp>
        <p:nvSpPr>
          <p:cNvPr id="14" name="قوس كبير أيمن 13">
            <a:extLst>
              <a:ext uri="{FF2B5EF4-FFF2-40B4-BE49-F238E27FC236}">
                <a16:creationId xmlns:a16="http://schemas.microsoft.com/office/drawing/2014/main" xmlns="" id="{2D3B39B8-7DE0-AFA0-1763-AF5D8A4E361B}"/>
              </a:ext>
            </a:extLst>
          </p:cNvPr>
          <p:cNvSpPr/>
          <p:nvPr/>
        </p:nvSpPr>
        <p:spPr>
          <a:xfrm>
            <a:off x="8562724" y="2897376"/>
            <a:ext cx="490522" cy="1109000"/>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5" name="صورة 14" descr="صورة تحتوي على نجمة, فن, الرسومات, الإبداع&#10;&#10;تم إنشاء الوصف تلقائياً">
            <a:extLst>
              <a:ext uri="{FF2B5EF4-FFF2-40B4-BE49-F238E27FC236}">
                <a16:creationId xmlns:a16="http://schemas.microsoft.com/office/drawing/2014/main" xmlns="" id="{8570930B-159A-C7AA-086A-CA0C639CBCBF}"/>
              </a:ext>
            </a:extLst>
          </p:cNvPr>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rot="10800000">
            <a:off x="8688030" y="2802377"/>
            <a:ext cx="586500" cy="1175888"/>
          </a:xfrm>
          <a:prstGeom prst="rect">
            <a:avLst/>
          </a:prstGeom>
        </p:spPr>
      </p:pic>
      <p:sp>
        <p:nvSpPr>
          <p:cNvPr id="17" name="قوس كبير أيمن 16">
            <a:extLst>
              <a:ext uri="{FF2B5EF4-FFF2-40B4-BE49-F238E27FC236}">
                <a16:creationId xmlns:a16="http://schemas.microsoft.com/office/drawing/2014/main" xmlns="" id="{8BC11170-19E6-AC9B-7EB4-684A675ABECE}"/>
              </a:ext>
            </a:extLst>
          </p:cNvPr>
          <p:cNvSpPr/>
          <p:nvPr/>
        </p:nvSpPr>
        <p:spPr>
          <a:xfrm>
            <a:off x="8600862" y="4602526"/>
            <a:ext cx="490522" cy="1026704"/>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8" name="صورة 17" descr="صورة تحتوي على نجمة, فن, الرسومات, الإبداع&#10;&#10;تم إنشاء الوصف تلقائياً">
            <a:extLst>
              <a:ext uri="{FF2B5EF4-FFF2-40B4-BE49-F238E27FC236}">
                <a16:creationId xmlns:a16="http://schemas.microsoft.com/office/drawing/2014/main" xmlns="" id="{C24B76A3-BB2D-631A-A595-73D0C906D5CF}"/>
              </a:ext>
            </a:extLst>
          </p:cNvPr>
          <p:cNvPicPr>
            <a:picLocks noChangeAspect="1"/>
          </p:cNvPicPr>
          <p:nvPr/>
        </p:nvPicPr>
        <p:blipFill>
          <a:blip r:embed="rId7" cstate="print">
            <a:alphaModFix amt="50000"/>
            <a:extLst>
              <a:ext uri="{28A0092B-C50C-407E-A947-70E740481C1C}">
                <a14:useLocalDpi xmlns:a14="http://schemas.microsoft.com/office/drawing/2010/main" val="0"/>
              </a:ext>
            </a:extLst>
          </a:blip>
          <a:stretch>
            <a:fillRect/>
          </a:stretch>
        </p:blipFill>
        <p:spPr>
          <a:xfrm rot="10800000">
            <a:off x="8742811" y="4494882"/>
            <a:ext cx="586499" cy="1088628"/>
          </a:xfrm>
          <a:prstGeom prst="rect">
            <a:avLst/>
          </a:prstGeom>
        </p:spPr>
      </p:pic>
    </p:spTree>
    <p:extLst>
      <p:ext uri="{BB962C8B-B14F-4D97-AF65-F5344CB8AC3E}">
        <p14:creationId xmlns:p14="http://schemas.microsoft.com/office/powerpoint/2010/main" val="1813477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DD9DAC-8029-5CC0-DEB0-355E5F6C9A3E}"/>
            </a:ext>
          </a:extLst>
        </p:cNvPr>
        <p:cNvGrpSpPr/>
        <p:nvPr/>
      </p:nvGrpSpPr>
      <p:grpSpPr>
        <a:xfrm>
          <a:off x="0" y="0"/>
          <a:ext cx="0" cy="0"/>
          <a:chOff x="0" y="0"/>
          <a:chExt cx="0" cy="0"/>
        </a:xfrm>
      </p:grpSpPr>
      <p:pic>
        <p:nvPicPr>
          <p:cNvPr id="11" name="عنصر نائب للمحتوى 12" descr="صورة تحتوي على فن, شكل&#10;&#10;تم إنشاء الوصف تلقائياً">
            <a:extLst>
              <a:ext uri="{FF2B5EF4-FFF2-40B4-BE49-F238E27FC236}">
                <a16:creationId xmlns:a16="http://schemas.microsoft.com/office/drawing/2014/main" xmlns="" id="{3752317F-6E17-6FEF-CF84-74B55F066873}"/>
              </a:ext>
            </a:extLst>
          </p:cNvPr>
          <p:cNvPicPr>
            <a:picLocks noGrp="1" noChangeAspect="1"/>
          </p:cNvPicPr>
          <p:nvPr>
            <p:ph idx="1"/>
          </p:nvPr>
        </p:nvPicPr>
        <p:blipFill>
          <a:blip r:embed="rId3">
            <a:alphaModFix amt="50000"/>
            <a:extLst>
              <a:ext uri="{28A0092B-C50C-407E-A947-70E740481C1C}">
                <a14:useLocalDpi xmlns:a14="http://schemas.microsoft.com/office/drawing/2010/main" val="0"/>
              </a:ext>
            </a:extLst>
          </a:blip>
          <a:stretch>
            <a:fillRect/>
          </a:stretch>
        </p:blipFill>
        <p:spPr>
          <a:xfrm rot="5400000">
            <a:off x="9524011" y="-1466872"/>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01033925-A354-23E9-E985-DE4147390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5357" y="-359590"/>
            <a:ext cx="1382305" cy="2709319"/>
          </a:xfrm>
          <a:prstGeom prst="rect">
            <a:avLst/>
          </a:prstGeom>
        </p:spPr>
      </p:pic>
      <p:sp>
        <p:nvSpPr>
          <p:cNvPr id="8" name="العنوان 12">
            <a:extLst>
              <a:ext uri="{FF2B5EF4-FFF2-40B4-BE49-F238E27FC236}">
                <a16:creationId xmlns:a16="http://schemas.microsoft.com/office/drawing/2014/main" xmlns="" id="{935A12DC-97D1-61B6-B9A5-E05ABF83C2AB}"/>
              </a:ext>
            </a:extLst>
          </p:cNvPr>
          <p:cNvSpPr txBox="1">
            <a:spLocks/>
          </p:cNvSpPr>
          <p:nvPr/>
        </p:nvSpPr>
        <p:spPr>
          <a:xfrm flipH="1">
            <a:off x="993202" y="704850"/>
            <a:ext cx="10205595"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ar-SA" sz="4400" b="1" dirty="0">
                <a:solidFill>
                  <a:schemeClr val="accent5">
                    <a:lumMod val="50000"/>
                  </a:schemeClr>
                </a:solidFill>
                <a:cs typeface="Diwani Letter" panose="02010400000000000000" pitchFamily="2" charset="-78"/>
              </a:rPr>
              <a:t>ومن وصلوا</a:t>
            </a:r>
            <a:endParaRPr kumimoji="0" lang="ar-SA" sz="4400" b="1" i="0" u="none" strike="noStrike" kern="1200" cap="none" spc="0" normalizeH="0" baseline="0" noProof="0" dirty="0">
              <a:ln>
                <a:noFill/>
              </a:ln>
              <a:solidFill>
                <a:schemeClr val="accent5">
                  <a:lumMod val="50000"/>
                </a:schemeClr>
              </a:solidFill>
              <a:effectLst/>
              <a:uLnTx/>
              <a:uFillTx/>
              <a:cs typeface="Diwani Letter" panose="02010400000000000000" pitchFamily="2" charset="-78"/>
            </a:endParaRPr>
          </a:p>
          <a:p>
            <a:pPr marL="0" marR="0" lvl="0" indent="0" algn="r" defTabSz="914400" rtl="1" eaLnBrk="1" fontAlgn="auto" latinLnBrk="0" hangingPunct="1">
              <a:lnSpc>
                <a:spcPct val="90000"/>
              </a:lnSpc>
              <a:spcBef>
                <a:spcPct val="0"/>
              </a:spcBef>
              <a:spcAft>
                <a:spcPts val="0"/>
              </a:spcAft>
              <a:buClrTx/>
              <a:buSzTx/>
              <a:buFontTx/>
              <a:buNone/>
              <a:tabLst/>
              <a:defRPr/>
            </a:pPr>
            <a:endParaRPr kumimoji="0" lang="ar-SA" sz="2800" i="0" u="none" strike="noStrike" kern="1200" cap="none" spc="0" normalizeH="0" baseline="0" noProof="0" dirty="0">
              <a:ln>
                <a:noFill/>
              </a:ln>
              <a:solidFill>
                <a:srgbClr val="51484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مربع نص 2">
            <a:extLst>
              <a:ext uri="{FF2B5EF4-FFF2-40B4-BE49-F238E27FC236}">
                <a16:creationId xmlns:a16="http://schemas.microsoft.com/office/drawing/2014/main" xmlns="" id="{FFDBB3A9-C183-624F-0AB9-77B4BD1A8CAA}"/>
              </a:ext>
            </a:extLst>
          </p:cNvPr>
          <p:cNvSpPr txBox="1"/>
          <p:nvPr/>
        </p:nvSpPr>
        <p:spPr>
          <a:xfrm>
            <a:off x="1970066" y="1566964"/>
            <a:ext cx="9421121" cy="3694409"/>
          </a:xfrm>
          <a:prstGeom prst="rect">
            <a:avLst/>
          </a:prstGeom>
          <a:noFill/>
        </p:spPr>
        <p:txBody>
          <a:bodyPr wrap="square">
            <a:spAutoFit/>
          </a:bodyPr>
          <a:lstStyle/>
          <a:p>
            <a:pPr algn="just">
              <a:lnSpc>
                <a:spcPct val="150000"/>
              </a:lnSpc>
            </a:pPr>
            <a:r>
              <a:rPr lang="ar-SA" sz="3200" dirty="0"/>
              <a:t>    يحفظ الشاعر في وجدانه مَن أبعدوا عن وطنهم وظلّ ارتباطُهم به وحبُّهم له قوياً، كما يحفظ في ذهنه من تُعقَدُ عليهم الآمالُ من أطفال فلسطينَ، الذين يقاومون بعلمهم وبحجارتهم وبحبّهم البريء لوطنهم المحتلّ، هم لا ينفصلون عن واقعهم، بل يدرسونه، ويتحدّثون كما الكبار عن أحزانهم في إجاباتهم وأسئلتهم في درسهم. </a:t>
            </a:r>
          </a:p>
        </p:txBody>
      </p:sp>
      <p:pic>
        <p:nvPicPr>
          <p:cNvPr id="2" name="عنصر نائب للمحتوى 12" descr="صورة تحتوي على فن, شكل&#10;&#10;تم إنشاء الوصف تلقائياً">
            <a:extLst>
              <a:ext uri="{FF2B5EF4-FFF2-40B4-BE49-F238E27FC236}">
                <a16:creationId xmlns:a16="http://schemas.microsoft.com/office/drawing/2014/main" xmlns="" id="{3F7FEE64-3EB1-FD0D-F6A5-62C8BFCCC128}"/>
              </a:ext>
            </a:extLst>
          </p:cNvPr>
          <p:cNvPicPr>
            <a:picLocks noChangeAspect="1"/>
          </p:cNvPicPr>
          <p:nvPr/>
        </p:nvPicPr>
        <p:blipFill rotWithShape="1">
          <a:blip r:embed="rId3">
            <a:extLst>
              <a:ext uri="{28A0092B-C50C-407E-A947-70E740481C1C}">
                <a14:useLocalDpi xmlns:a14="http://schemas.microsoft.com/office/drawing/2010/main" val="0"/>
              </a:ext>
            </a:extLst>
          </a:blip>
          <a:srcRect l="57998"/>
          <a:stretch/>
        </p:blipFill>
        <p:spPr>
          <a:xfrm>
            <a:off x="-1" y="2506662"/>
            <a:ext cx="932469" cy="4351338"/>
          </a:xfrm>
          <a:prstGeom prst="rect">
            <a:avLst/>
          </a:prstGeom>
        </p:spPr>
      </p:pic>
      <p:pic>
        <p:nvPicPr>
          <p:cNvPr id="7" name="عنصر نائب للمحتوى 12" descr="صورة تحتوي على فن, شكل&#10;&#10;تم إنشاء الوصف تلقائياً">
            <a:extLst>
              <a:ext uri="{FF2B5EF4-FFF2-40B4-BE49-F238E27FC236}">
                <a16:creationId xmlns:a16="http://schemas.microsoft.com/office/drawing/2014/main" xmlns="" id="{E9001F4D-CCD0-8364-9FB7-2F33F4DE3F1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8617"/>
          <a:stretch/>
        </p:blipFill>
        <p:spPr>
          <a:xfrm>
            <a:off x="-83299" y="0"/>
            <a:ext cx="2220070" cy="3541254"/>
          </a:xfrm>
          <a:prstGeom prst="rect">
            <a:avLst/>
          </a:prstGeom>
        </p:spPr>
      </p:pic>
      <p:pic>
        <p:nvPicPr>
          <p:cNvPr id="9" name="صورة 8" descr="صورة تحتوي على نجمة, فن, الرسومات, الإبداع&#10;&#10;تم إنشاء الوصف تلقائياً">
            <a:extLst>
              <a:ext uri="{FF2B5EF4-FFF2-40B4-BE49-F238E27FC236}">
                <a16:creationId xmlns:a16="http://schemas.microsoft.com/office/drawing/2014/main" xmlns="" id="{6E7CE7B7-C3E4-9E34-F1C8-F03E7B3B47DB}"/>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rot="5400000">
            <a:off x="3229201" y="4401023"/>
            <a:ext cx="1937026" cy="3796571"/>
          </a:xfrm>
          <a:prstGeom prst="rect">
            <a:avLst/>
          </a:prstGeom>
        </p:spPr>
      </p:pic>
      <p:pic>
        <p:nvPicPr>
          <p:cNvPr id="10" name="صورة 9" descr="صورة تحتوي على نجمة, فن, الرسومات, الإبداع&#10;&#10;تم إنشاء الوصف تلقائياً">
            <a:extLst>
              <a:ext uri="{FF2B5EF4-FFF2-40B4-BE49-F238E27FC236}">
                <a16:creationId xmlns:a16="http://schemas.microsoft.com/office/drawing/2014/main" xmlns="" id="{0E247C4F-C64B-677D-F155-8706E0A3462E}"/>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rot="5400000">
            <a:off x="2324849" y="5488107"/>
            <a:ext cx="1103111" cy="2162098"/>
          </a:xfrm>
          <a:prstGeom prst="rect">
            <a:avLst/>
          </a:prstGeom>
        </p:spPr>
      </p:pic>
    </p:spTree>
    <p:extLst>
      <p:ext uri="{BB962C8B-B14F-4D97-AF65-F5344CB8AC3E}">
        <p14:creationId xmlns:p14="http://schemas.microsoft.com/office/powerpoint/2010/main" val="210517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4F5639-5F6A-4BE3-1AB3-CD9B724E27D7}"/>
            </a:ext>
          </a:extLst>
        </p:cNvPr>
        <p:cNvGrpSpPr/>
        <p:nvPr/>
      </p:nvGrpSpPr>
      <p:grpSpPr>
        <a:xfrm>
          <a:off x="0" y="0"/>
          <a:ext cx="0" cy="0"/>
          <a:chOff x="0" y="0"/>
          <a:chExt cx="0" cy="0"/>
        </a:xfrm>
      </p:grpSpPr>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3BCA5100-0163-7128-96DF-77BA81775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5357" y="-112702"/>
            <a:ext cx="1382305" cy="2709319"/>
          </a:xfrm>
          <a:prstGeom prst="rect">
            <a:avLst/>
          </a:prstGeom>
        </p:spPr>
      </p:pic>
      <p:sp>
        <p:nvSpPr>
          <p:cNvPr id="5" name="مربع نص 4">
            <a:extLst>
              <a:ext uri="{FF2B5EF4-FFF2-40B4-BE49-F238E27FC236}">
                <a16:creationId xmlns:a16="http://schemas.microsoft.com/office/drawing/2014/main" xmlns="" id="{CE233623-57C4-2C2E-208E-48A045C8ACEC}"/>
              </a:ext>
            </a:extLst>
          </p:cNvPr>
          <p:cNvSpPr txBox="1"/>
          <p:nvPr/>
        </p:nvSpPr>
        <p:spPr>
          <a:xfrm>
            <a:off x="1430594" y="931061"/>
            <a:ext cx="9940412" cy="4907113"/>
          </a:xfrm>
          <a:prstGeom prst="rect">
            <a:avLst/>
          </a:prstGeom>
          <a:noFill/>
        </p:spPr>
        <p:txBody>
          <a:bodyPr wrap="square" rtlCol="1">
            <a:spAutoFit/>
          </a:bodyPr>
          <a:lstStyle/>
          <a:p>
            <a:r>
              <a:rPr lang="ar-SA" sz="3000" b="1" dirty="0"/>
              <a:t>أسئلة:</a:t>
            </a:r>
          </a:p>
          <a:p>
            <a:r>
              <a:rPr lang="ar-SA" sz="2800" b="1" dirty="0"/>
              <a:t> 1- ما الصفة غير الموجودة في حياة أطفال فلسطين؟ </a:t>
            </a:r>
          </a:p>
          <a:p>
            <a:pPr marL="514350" indent="-514350">
              <a:buAutoNum type="arabic1Minus"/>
            </a:pPr>
            <a:r>
              <a:rPr lang="ar-SA" sz="2800" dirty="0"/>
              <a:t>عيونهم أمل. </a:t>
            </a:r>
            <a:r>
              <a:rPr lang="ar-JO" sz="2800" dirty="0"/>
              <a:t>                             </a:t>
            </a:r>
            <a:r>
              <a:rPr lang="ar-SA" sz="2800" dirty="0"/>
              <a:t> ب- أحزانهم في الدرس.  </a:t>
            </a:r>
            <a:endParaRPr lang="ar-JO" sz="2800" dirty="0"/>
          </a:p>
          <a:p>
            <a:pPr marL="514350" indent="-514350">
              <a:buAutoNum type="arabic1Minus"/>
            </a:pPr>
            <a:r>
              <a:rPr lang="ar-SA" sz="2800" dirty="0"/>
              <a:t>ج-سلاحهم الحجارة والدفاتر. </a:t>
            </a:r>
            <a:r>
              <a:rPr lang="ar-JO" sz="2800" dirty="0"/>
              <a:t>           </a:t>
            </a:r>
            <a:r>
              <a:rPr lang="ar-SA" sz="2800" dirty="0"/>
              <a:t> د- حملوا حبّ الوطن علانية.</a:t>
            </a:r>
          </a:p>
          <a:p>
            <a:endParaRPr lang="ar-SA" sz="2800" dirty="0"/>
          </a:p>
          <a:p>
            <a:endParaRPr lang="ar-SA" sz="2800" dirty="0"/>
          </a:p>
          <a:p>
            <a:pPr lvl="0" algn="just" rtl="1">
              <a:lnSpc>
                <a:spcPct val="107000"/>
              </a:lnSpc>
              <a:spcAft>
                <a:spcPts val="1000"/>
              </a:spcAft>
            </a:pPr>
            <a:r>
              <a:rPr lang="ar-SA" sz="2800" dirty="0"/>
              <a:t>2- </a:t>
            </a:r>
            <a:r>
              <a:rPr lang="ar-LB" sz="2800" b="1" kern="100" dirty="0">
                <a:effectLst/>
                <a:latin typeface="Aptos" panose="020B0004020202020204" pitchFamily="34" charset="0"/>
                <a:ea typeface="Calibri" panose="020F0502020204030204" pitchFamily="34" charset="0"/>
              </a:rPr>
              <a:t>ما السطر الشعري الذي يعبّر عن فكرة تحمّل الأسرى لأذى المحتل؟</a:t>
            </a:r>
            <a:endParaRPr lang="en-US" sz="2800" kern="100" dirty="0">
              <a:effectLst/>
              <a:latin typeface="Aptos" panose="020B0004020202020204" pitchFamily="34" charset="0"/>
              <a:ea typeface="Aptos" panose="020B0004020202020204" pitchFamily="34" charset="0"/>
            </a:endParaRPr>
          </a:p>
          <a:p>
            <a:pPr marL="342900" lvl="0" indent="-342900" algn="just" rtl="1">
              <a:lnSpc>
                <a:spcPct val="107000"/>
              </a:lnSpc>
              <a:spcAft>
                <a:spcPts val="1000"/>
              </a:spcAft>
              <a:buFont typeface="+mj-cs"/>
              <a:buAutoNum type="arabic1Minus"/>
            </a:pPr>
            <a:r>
              <a:rPr lang="ar-LB" sz="2800" kern="100" dirty="0">
                <a:effectLst/>
                <a:latin typeface="Aptos" panose="020B0004020202020204" pitchFamily="34" charset="0"/>
                <a:ea typeface="Calibri" panose="020F0502020204030204" pitchFamily="34" charset="0"/>
              </a:rPr>
              <a:t>ومن بترابهم ودمائهم جبلوا.             </a:t>
            </a:r>
            <a:r>
              <a:rPr lang="ar-SA" sz="2800" kern="100" dirty="0">
                <a:effectLst/>
                <a:latin typeface="Aptos" panose="020B0004020202020204" pitchFamily="34" charset="0"/>
                <a:ea typeface="Calibri" panose="020F0502020204030204" pitchFamily="34" charset="0"/>
              </a:rPr>
              <a:t>  </a:t>
            </a:r>
            <a:r>
              <a:rPr lang="ar-LB" sz="2800" kern="100" dirty="0">
                <a:effectLst/>
                <a:latin typeface="Aptos" panose="020B0004020202020204" pitchFamily="34" charset="0"/>
                <a:ea typeface="Calibri" panose="020F0502020204030204" pitchFamily="34" charset="0"/>
              </a:rPr>
              <a:t> ب- من اعتقلوا ومن صلبوا فما تابوا. </a:t>
            </a:r>
            <a:endParaRPr lang="ar-SA" sz="2800" kern="100" dirty="0">
              <a:latin typeface="Aptos" panose="020B0004020202020204" pitchFamily="34" charset="0"/>
              <a:ea typeface="Calibri" panose="020F0502020204030204" pitchFamily="34" charset="0"/>
            </a:endParaRPr>
          </a:p>
          <a:p>
            <a:pPr lvl="0" algn="just" rtl="1">
              <a:lnSpc>
                <a:spcPct val="107000"/>
              </a:lnSpc>
              <a:spcAft>
                <a:spcPts val="1000"/>
              </a:spcAft>
            </a:pPr>
            <a:r>
              <a:rPr lang="ar-LB" sz="2800" kern="100" dirty="0">
                <a:effectLst/>
                <a:latin typeface="Aptos" panose="020B0004020202020204" pitchFamily="34" charset="0"/>
                <a:ea typeface="Calibri" panose="020F0502020204030204" pitchFamily="34" charset="0"/>
              </a:rPr>
              <a:t>ج- ومن وصلوا ضمير ذواتهم عشقاً.         د- وأحفظ في شراييني الذين عيونهم أمل.</a:t>
            </a:r>
            <a:endParaRPr lang="en-US" sz="2800" kern="100" dirty="0">
              <a:effectLst/>
              <a:latin typeface="Aptos" panose="020B0004020202020204" pitchFamily="34" charset="0"/>
              <a:ea typeface="Aptos" panose="020B0004020202020204" pitchFamily="34" charset="0"/>
            </a:endParaRPr>
          </a:p>
          <a:p>
            <a:endParaRPr lang="ar-SA" sz="2800" dirty="0"/>
          </a:p>
        </p:txBody>
      </p:sp>
      <p:pic>
        <p:nvPicPr>
          <p:cNvPr id="3" name="عنصر نائب للمحتوى 12" descr="صورة تحتوي على فن, شكل&#10;&#10;تم إنشاء الوصف تلقائياً">
            <a:extLst>
              <a:ext uri="{FF2B5EF4-FFF2-40B4-BE49-F238E27FC236}">
                <a16:creationId xmlns:a16="http://schemas.microsoft.com/office/drawing/2014/main" xmlns="" id="{56C4772E-C0CA-DEF5-970D-48FEBC88D353}"/>
              </a:ext>
            </a:extLst>
          </p:cNvPr>
          <p:cNvPicPr>
            <a:picLocks noChangeAspect="1"/>
          </p:cNvPicPr>
          <p:nvPr/>
        </p:nvPicPr>
        <p:blipFill rotWithShape="1">
          <a:blip r:embed="rId3">
            <a:extLst>
              <a:ext uri="{28A0092B-C50C-407E-A947-70E740481C1C}">
                <a14:useLocalDpi xmlns:a14="http://schemas.microsoft.com/office/drawing/2010/main" val="0"/>
              </a:ext>
            </a:extLst>
          </a:blip>
          <a:srcRect l="57998"/>
          <a:stretch/>
        </p:blipFill>
        <p:spPr>
          <a:xfrm>
            <a:off x="-1" y="2506662"/>
            <a:ext cx="932469" cy="4351338"/>
          </a:xfrm>
          <a:prstGeom prst="rect">
            <a:avLst/>
          </a:prstGeom>
        </p:spPr>
      </p:pic>
      <p:pic>
        <p:nvPicPr>
          <p:cNvPr id="7" name="عنصر نائب للمحتوى 12" descr="صورة تحتوي على فن, شكل&#10;&#10;تم إنشاء الوصف تلقائياً">
            <a:extLst>
              <a:ext uri="{FF2B5EF4-FFF2-40B4-BE49-F238E27FC236}">
                <a16:creationId xmlns:a16="http://schemas.microsoft.com/office/drawing/2014/main" xmlns="" id="{660B41EB-C146-A9B1-0EFC-60CFCD913FB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8617"/>
          <a:stretch/>
        </p:blipFill>
        <p:spPr>
          <a:xfrm>
            <a:off x="-83299" y="0"/>
            <a:ext cx="2220070" cy="3541254"/>
          </a:xfrm>
          <a:prstGeom prst="rect">
            <a:avLst/>
          </a:prstGeom>
        </p:spPr>
      </p:pic>
      <p:pic>
        <p:nvPicPr>
          <p:cNvPr id="9" name="صورة 8" descr="صورة تحتوي على نجمة, فن, الرسومات, الإبداع&#10;&#10;تم إنشاء الوصف تلقائياً">
            <a:extLst>
              <a:ext uri="{FF2B5EF4-FFF2-40B4-BE49-F238E27FC236}">
                <a16:creationId xmlns:a16="http://schemas.microsoft.com/office/drawing/2014/main" xmlns="" id="{157AC152-3067-46A2-487A-F549F7B10873}"/>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rot="5400000">
            <a:off x="3842109" y="4380118"/>
            <a:ext cx="1937026" cy="3796571"/>
          </a:xfrm>
          <a:prstGeom prst="rect">
            <a:avLst/>
          </a:prstGeom>
        </p:spPr>
      </p:pic>
      <p:pic>
        <p:nvPicPr>
          <p:cNvPr id="10" name="صورة 9" descr="صورة تحتوي على نجمة, فن, الرسومات, الإبداع&#10;&#10;تم إنشاء الوصف تلقائياً">
            <a:extLst>
              <a:ext uri="{FF2B5EF4-FFF2-40B4-BE49-F238E27FC236}">
                <a16:creationId xmlns:a16="http://schemas.microsoft.com/office/drawing/2014/main" xmlns="" id="{B1F30F07-9424-1E93-0943-5A96F8D3185F}"/>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rot="5400000">
            <a:off x="2937757" y="5467202"/>
            <a:ext cx="1103111" cy="2162098"/>
          </a:xfrm>
          <a:prstGeom prst="rect">
            <a:avLst/>
          </a:prstGeom>
        </p:spPr>
      </p:pic>
    </p:spTree>
    <p:extLst>
      <p:ext uri="{BB962C8B-B14F-4D97-AF65-F5344CB8AC3E}">
        <p14:creationId xmlns:p14="http://schemas.microsoft.com/office/powerpoint/2010/main" val="14150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88A32DB-C0C6-279F-BE11-2F820F2C88C5}"/>
            </a:ext>
          </a:extLst>
        </p:cNvPr>
        <p:cNvGrpSpPr/>
        <p:nvPr/>
      </p:nvGrpSpPr>
      <p:grpSpPr>
        <a:xfrm>
          <a:off x="0" y="0"/>
          <a:ext cx="0" cy="0"/>
          <a:chOff x="0" y="0"/>
          <a:chExt cx="0" cy="0"/>
        </a:xfrm>
      </p:grpSpPr>
      <p:pic>
        <p:nvPicPr>
          <p:cNvPr id="3" name="عنصر نائب للمحتوى 12" descr="صورة تحتوي على فن, شكل&#10;&#10;تم إنشاء الوصف تلقائياً">
            <a:extLst>
              <a:ext uri="{FF2B5EF4-FFF2-40B4-BE49-F238E27FC236}">
                <a16:creationId xmlns:a16="http://schemas.microsoft.com/office/drawing/2014/main" xmlns="" id="{5A6AD19C-321F-B4C1-8666-B04F1C7E8AAA}"/>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9524011" y="-1466872"/>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473C49BA-903E-7E8E-664B-6C09FF6AE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6213" y="-295582"/>
            <a:ext cx="1382305" cy="2709319"/>
          </a:xfrm>
          <a:prstGeom prst="rect">
            <a:avLst/>
          </a:prstGeom>
        </p:spPr>
      </p:pic>
      <p:sp>
        <p:nvSpPr>
          <p:cNvPr id="8" name="العنوان 12">
            <a:extLst>
              <a:ext uri="{FF2B5EF4-FFF2-40B4-BE49-F238E27FC236}">
                <a16:creationId xmlns:a16="http://schemas.microsoft.com/office/drawing/2014/main" xmlns="" id="{9CFEE701-A8B7-A260-FC2C-D8F1A1AF424B}"/>
              </a:ext>
            </a:extLst>
          </p:cNvPr>
          <p:cNvSpPr txBox="1">
            <a:spLocks/>
          </p:cNvSpPr>
          <p:nvPr/>
        </p:nvSpPr>
        <p:spPr>
          <a:xfrm flipH="1">
            <a:off x="1095531" y="268091"/>
            <a:ext cx="9980682"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4800" b="1" i="0" u="none" strike="noStrike" kern="1200" cap="none" spc="0" normalizeH="0" baseline="0" noProof="0" dirty="0">
                <a:ln>
                  <a:noFill/>
                </a:ln>
                <a:solidFill>
                  <a:schemeClr val="accent5">
                    <a:lumMod val="50000"/>
                  </a:schemeClr>
                </a:solidFill>
                <a:effectLst/>
                <a:uLnTx/>
                <a:uFillTx/>
                <a:cs typeface="Diwani Letter" panose="02010400000000000000" pitchFamily="2" charset="-78"/>
              </a:rPr>
              <a:t>سطورك</a:t>
            </a:r>
          </a:p>
        </p:txBody>
      </p:sp>
      <p:sp>
        <p:nvSpPr>
          <p:cNvPr id="2" name="عنصر نائب للنص 3">
            <a:extLst>
              <a:ext uri="{FF2B5EF4-FFF2-40B4-BE49-F238E27FC236}">
                <a16:creationId xmlns:a16="http://schemas.microsoft.com/office/drawing/2014/main" xmlns="" id="{5780C1E7-4D80-DE92-83D0-F40BA7C8B34D}"/>
              </a:ext>
            </a:extLst>
          </p:cNvPr>
          <p:cNvSpPr txBox="1">
            <a:spLocks/>
          </p:cNvSpPr>
          <p:nvPr/>
        </p:nvSpPr>
        <p:spPr>
          <a:xfrm flipH="1">
            <a:off x="2080343" y="816572"/>
            <a:ext cx="7123043" cy="5583936"/>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سطورُك في رسالتك الأثيرةِ</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لفّها الخجلُ</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تراودني الحروفُ ذليلةً</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وتذلني الجملُ</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endPar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تزيّن لي الرحيلَ</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كأنّ لا يكفيكَ من رحلوا</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وتغريني بأنّي إن أتيتُ إليكَ</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مثلَ البدرِ أكتملُ </a:t>
            </a:r>
          </a:p>
        </p:txBody>
      </p:sp>
      <p:pic>
        <p:nvPicPr>
          <p:cNvPr id="7" name="عنصر نائب للمحتوى 12" descr="صورة تحتوي على فن, شكل&#10;&#10;تم إنشاء الوصف تلقائياً">
            <a:extLst>
              <a:ext uri="{FF2B5EF4-FFF2-40B4-BE49-F238E27FC236}">
                <a16:creationId xmlns:a16="http://schemas.microsoft.com/office/drawing/2014/main" xmlns="" id="{65AFD8E3-5E86-A41A-87A3-CAAEEA352C1B}"/>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a:off x="-1" y="2506662"/>
            <a:ext cx="932469" cy="4351338"/>
          </a:xfrm>
          <a:prstGeom prst="rect">
            <a:avLst/>
          </a:prstGeom>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EAA4D083-152B-2EFD-46EC-EDBBE1E7BC9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17"/>
          <a:stretch/>
        </p:blipFill>
        <p:spPr>
          <a:xfrm>
            <a:off x="-83299" y="0"/>
            <a:ext cx="2220070" cy="3541254"/>
          </a:xfrm>
          <a:prstGeom prst="rect">
            <a:avLst/>
          </a:prstGeom>
        </p:spPr>
      </p:pic>
      <p:pic>
        <p:nvPicPr>
          <p:cNvPr id="11" name="صورة 10" descr="صورة تحتوي على نجمة, فن, الرسومات, الإبداع&#10;&#10;تم إنشاء الوصف تلقائياً">
            <a:extLst>
              <a:ext uri="{FF2B5EF4-FFF2-40B4-BE49-F238E27FC236}">
                <a16:creationId xmlns:a16="http://schemas.microsoft.com/office/drawing/2014/main" xmlns="" id="{4CDDF392-900F-5B22-D849-EB8B4EDD5463}"/>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211452" y="2701146"/>
            <a:ext cx="1713181" cy="3357835"/>
          </a:xfrm>
          <a:prstGeom prst="rect">
            <a:avLst/>
          </a:prstGeom>
        </p:spPr>
      </p:pic>
      <p:sp>
        <p:nvSpPr>
          <p:cNvPr id="12" name="قوس كبير أيمن 11">
            <a:extLst>
              <a:ext uri="{FF2B5EF4-FFF2-40B4-BE49-F238E27FC236}">
                <a16:creationId xmlns:a16="http://schemas.microsoft.com/office/drawing/2014/main" xmlns="" id="{A84D23BB-091B-E780-75AF-B55ADFB87D6B}"/>
              </a:ext>
            </a:extLst>
          </p:cNvPr>
          <p:cNvSpPr/>
          <p:nvPr/>
        </p:nvSpPr>
        <p:spPr>
          <a:xfrm>
            <a:off x="9203386" y="1088136"/>
            <a:ext cx="490522" cy="2039112"/>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13" name="قوس كبير أيمن 12">
            <a:extLst>
              <a:ext uri="{FF2B5EF4-FFF2-40B4-BE49-F238E27FC236}">
                <a16:creationId xmlns:a16="http://schemas.microsoft.com/office/drawing/2014/main" xmlns="" id="{47F679DB-59A3-089A-FC2B-71F108334555}"/>
              </a:ext>
            </a:extLst>
          </p:cNvPr>
          <p:cNvSpPr/>
          <p:nvPr/>
        </p:nvSpPr>
        <p:spPr>
          <a:xfrm>
            <a:off x="9279664" y="3975064"/>
            <a:ext cx="490522" cy="2039112"/>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4" name="صورة 13" descr="صورة تحتوي على نجمة, فن, الرسومات, الإبداع&#10;&#10;تم إنشاء الوصف تلقائياً">
            <a:extLst>
              <a:ext uri="{FF2B5EF4-FFF2-40B4-BE49-F238E27FC236}">
                <a16:creationId xmlns:a16="http://schemas.microsoft.com/office/drawing/2014/main" xmlns="" id="{BAE113ED-CF08-8D50-0AF2-B42A14DA54D6}"/>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9311017" y="3761445"/>
            <a:ext cx="1103111" cy="2162098"/>
          </a:xfrm>
          <a:prstGeom prst="rect">
            <a:avLst/>
          </a:prstGeom>
        </p:spPr>
      </p:pic>
      <p:pic>
        <p:nvPicPr>
          <p:cNvPr id="15" name="صورة 14" descr="صورة تحتوي على نجمة, فن, الرسومات, الإبداع&#10;&#10;تم إنشاء الوصف تلقائياً">
            <a:extLst>
              <a:ext uri="{FF2B5EF4-FFF2-40B4-BE49-F238E27FC236}">
                <a16:creationId xmlns:a16="http://schemas.microsoft.com/office/drawing/2014/main" xmlns="" id="{43B3D33E-5D47-3B3E-EA64-08FE465BCF34}"/>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9248150" y="885305"/>
            <a:ext cx="1103111" cy="2162098"/>
          </a:xfrm>
          <a:prstGeom prst="rect">
            <a:avLst/>
          </a:prstGeom>
        </p:spPr>
      </p:pic>
    </p:spTree>
    <p:extLst>
      <p:ext uri="{BB962C8B-B14F-4D97-AF65-F5344CB8AC3E}">
        <p14:creationId xmlns:p14="http://schemas.microsoft.com/office/powerpoint/2010/main" val="2030425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878</TotalTime>
  <Words>871</Words>
  <Application>Microsoft Office PowerPoint</Application>
  <PresentationFormat>Custom</PresentationFormat>
  <Paragraphs>102</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afnan khalifah</dc:creator>
  <cp:lastModifiedBy>studio</cp:lastModifiedBy>
  <cp:revision>88</cp:revision>
  <dcterms:created xsi:type="dcterms:W3CDTF">2024-11-11T07:06:43Z</dcterms:created>
  <dcterms:modified xsi:type="dcterms:W3CDTF">2024-11-19T07:43:05Z</dcterms:modified>
</cp:coreProperties>
</file>